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79381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github.com/huynguyentuank22/DS_Coursera/blob/master/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huynguyentuank22/DS_Coursera/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uynguyentuank22/DS_Coursera/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uynguyentuank22/DS_Coursera/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ynguyentuank22/DS_Coursera/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huynguyentuank22/DS_Coursera/blob/master/jupyter-labs-spacex-data-collection-api.ipynb"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huynguyentuank22/DS_Coursera/blob/master/jupyter-labs-webscraping.ipynb"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Huy Nguyen Tuan</a:t>
            </a:r>
          </a:p>
          <a:p>
            <a:r>
              <a:rPr lang="en-US" dirty="0">
                <a:solidFill>
                  <a:schemeClr val="bg2"/>
                </a:solidFill>
                <a:latin typeface="Abadi" panose="020B0604020104020204" pitchFamily="34" charset="0"/>
                <a:ea typeface="SF Pro" pitchFamily="2" charset="0"/>
                <a:cs typeface="SF Pro" pitchFamily="2" charset="0"/>
              </a:rPr>
              <a:t>22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7808ABFB-0D05-0A3F-9D6D-607230C9C30B}"/>
              </a:ext>
            </a:extLst>
          </p:cNvPr>
          <p:cNvSpPr txBox="1">
            <a:spLocks/>
          </p:cNvSpPr>
          <p:nvPr/>
        </p:nvSpPr>
        <p:spPr>
          <a:xfrm>
            <a:off x="140664" y="1274264"/>
            <a:ext cx="4309989"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Loading the dataset</a:t>
            </a:r>
          </a:p>
        </p:txBody>
      </p:sp>
      <p:sp>
        <p:nvSpPr>
          <p:cNvPr id="3" name="Content Placeholder 4">
            <a:extLst>
              <a:ext uri="{FF2B5EF4-FFF2-40B4-BE49-F238E27FC236}">
                <a16:creationId xmlns:a16="http://schemas.microsoft.com/office/drawing/2014/main" id="{8C20B373-CD15-8CD9-6011-64BFD3E3A0A2}"/>
              </a:ext>
            </a:extLst>
          </p:cNvPr>
          <p:cNvSpPr txBox="1">
            <a:spLocks/>
          </p:cNvSpPr>
          <p:nvPr/>
        </p:nvSpPr>
        <p:spPr>
          <a:xfrm>
            <a:off x="6960363" y="2152538"/>
            <a:ext cx="2487745" cy="67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Creating landing outcomes</a:t>
            </a:r>
          </a:p>
        </p:txBody>
      </p:sp>
      <p:sp>
        <p:nvSpPr>
          <p:cNvPr id="6" name="Content Placeholder 4">
            <a:extLst>
              <a:ext uri="{FF2B5EF4-FFF2-40B4-BE49-F238E27FC236}">
                <a16:creationId xmlns:a16="http://schemas.microsoft.com/office/drawing/2014/main" id="{7700605F-6578-EF2E-F4B5-9E990EC2C5BB}"/>
              </a:ext>
            </a:extLst>
          </p:cNvPr>
          <p:cNvSpPr txBox="1">
            <a:spLocks/>
          </p:cNvSpPr>
          <p:nvPr/>
        </p:nvSpPr>
        <p:spPr>
          <a:xfrm>
            <a:off x="96312" y="2379359"/>
            <a:ext cx="5854310"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Finding the bad outcomes</a:t>
            </a:r>
          </a:p>
        </p:txBody>
      </p:sp>
      <p:sp>
        <p:nvSpPr>
          <p:cNvPr id="7" name="Content Placeholder 4">
            <a:extLst>
              <a:ext uri="{FF2B5EF4-FFF2-40B4-BE49-F238E27FC236}">
                <a16:creationId xmlns:a16="http://schemas.microsoft.com/office/drawing/2014/main" id="{26B250BB-BB34-49D2-04F0-E2D090EF392D}"/>
              </a:ext>
            </a:extLst>
          </p:cNvPr>
          <p:cNvSpPr txBox="1">
            <a:spLocks/>
          </p:cNvSpPr>
          <p:nvPr/>
        </p:nvSpPr>
        <p:spPr>
          <a:xfrm>
            <a:off x="8292017" y="4308222"/>
            <a:ext cx="2133600" cy="10928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Presenting outcomes as 0 and 1</a:t>
            </a:r>
          </a:p>
        </p:txBody>
      </p:sp>
      <p:sp>
        <p:nvSpPr>
          <p:cNvPr id="9" name="Content Placeholder 4">
            <a:extLst>
              <a:ext uri="{FF2B5EF4-FFF2-40B4-BE49-F238E27FC236}">
                <a16:creationId xmlns:a16="http://schemas.microsoft.com/office/drawing/2014/main" id="{578D5EA6-D769-8E73-10D9-FD3080108CA1}"/>
              </a:ext>
            </a:extLst>
          </p:cNvPr>
          <p:cNvSpPr txBox="1">
            <a:spLocks/>
          </p:cNvSpPr>
          <p:nvPr/>
        </p:nvSpPr>
        <p:spPr>
          <a:xfrm>
            <a:off x="0" y="5194021"/>
            <a:ext cx="5386949" cy="7794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6. Convert the data to csv file with name ‘spacex_part_2.csv’</a:t>
            </a:r>
          </a:p>
        </p:txBody>
      </p:sp>
      <p:sp>
        <p:nvSpPr>
          <p:cNvPr id="10" name="Content Placeholder 4">
            <a:extLst>
              <a:ext uri="{FF2B5EF4-FFF2-40B4-BE49-F238E27FC236}">
                <a16:creationId xmlns:a16="http://schemas.microsoft.com/office/drawing/2014/main" id="{109D8A0B-E84A-F2A2-1305-D3CD94ADD8F3}"/>
              </a:ext>
            </a:extLst>
          </p:cNvPr>
          <p:cNvSpPr txBox="1">
            <a:spLocks/>
          </p:cNvSpPr>
          <p:nvPr/>
        </p:nvSpPr>
        <p:spPr>
          <a:xfrm>
            <a:off x="140664" y="3965278"/>
            <a:ext cx="2590800" cy="7794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Determining the success outcome</a:t>
            </a:r>
          </a:p>
        </p:txBody>
      </p:sp>
      <p:pic>
        <p:nvPicPr>
          <p:cNvPr id="12" name="Picture 11">
            <a:extLst>
              <a:ext uri="{FF2B5EF4-FFF2-40B4-BE49-F238E27FC236}">
                <a16:creationId xmlns:a16="http://schemas.microsoft.com/office/drawing/2014/main" id="{4E020BED-4CB8-0499-8C82-B94FF4387992}"/>
              </a:ext>
            </a:extLst>
          </p:cNvPr>
          <p:cNvPicPr>
            <a:picLocks noChangeAspect="1"/>
          </p:cNvPicPr>
          <p:nvPr/>
        </p:nvPicPr>
        <p:blipFill>
          <a:blip r:embed="rId3"/>
          <a:stretch>
            <a:fillRect/>
          </a:stretch>
        </p:blipFill>
        <p:spPr>
          <a:xfrm>
            <a:off x="0" y="1764852"/>
            <a:ext cx="7792537" cy="485843"/>
          </a:xfrm>
          <a:prstGeom prst="rect">
            <a:avLst/>
          </a:prstGeom>
        </p:spPr>
      </p:pic>
      <p:pic>
        <p:nvPicPr>
          <p:cNvPr id="14" name="Picture 13">
            <a:extLst>
              <a:ext uri="{FF2B5EF4-FFF2-40B4-BE49-F238E27FC236}">
                <a16:creationId xmlns:a16="http://schemas.microsoft.com/office/drawing/2014/main" id="{E98600C9-D2A8-8F14-2D6D-C6BFD129640F}"/>
              </a:ext>
            </a:extLst>
          </p:cNvPr>
          <p:cNvPicPr>
            <a:picLocks noChangeAspect="1"/>
          </p:cNvPicPr>
          <p:nvPr/>
        </p:nvPicPr>
        <p:blipFill>
          <a:blip r:embed="rId4"/>
          <a:stretch>
            <a:fillRect/>
          </a:stretch>
        </p:blipFill>
        <p:spPr>
          <a:xfrm>
            <a:off x="9628362" y="2116015"/>
            <a:ext cx="2038635" cy="1886213"/>
          </a:xfrm>
          <a:prstGeom prst="rect">
            <a:avLst/>
          </a:prstGeom>
        </p:spPr>
      </p:pic>
      <p:pic>
        <p:nvPicPr>
          <p:cNvPr id="16" name="Picture 15">
            <a:extLst>
              <a:ext uri="{FF2B5EF4-FFF2-40B4-BE49-F238E27FC236}">
                <a16:creationId xmlns:a16="http://schemas.microsoft.com/office/drawing/2014/main" id="{502F1591-325F-4623-4EC3-8D338E7688D7}"/>
              </a:ext>
            </a:extLst>
          </p:cNvPr>
          <p:cNvPicPr>
            <a:picLocks noChangeAspect="1"/>
          </p:cNvPicPr>
          <p:nvPr/>
        </p:nvPicPr>
        <p:blipFill>
          <a:blip r:embed="rId5"/>
          <a:stretch>
            <a:fillRect/>
          </a:stretch>
        </p:blipFill>
        <p:spPr>
          <a:xfrm>
            <a:off x="68294" y="2825113"/>
            <a:ext cx="5544324" cy="828791"/>
          </a:xfrm>
          <a:prstGeom prst="rect">
            <a:avLst/>
          </a:prstGeom>
        </p:spPr>
      </p:pic>
      <p:pic>
        <p:nvPicPr>
          <p:cNvPr id="18" name="Picture 17">
            <a:extLst>
              <a:ext uri="{FF2B5EF4-FFF2-40B4-BE49-F238E27FC236}">
                <a16:creationId xmlns:a16="http://schemas.microsoft.com/office/drawing/2014/main" id="{3EBE6843-6802-097A-D885-3E52D7111172}"/>
              </a:ext>
            </a:extLst>
          </p:cNvPr>
          <p:cNvPicPr>
            <a:picLocks noChangeAspect="1"/>
          </p:cNvPicPr>
          <p:nvPr/>
        </p:nvPicPr>
        <p:blipFill>
          <a:blip r:embed="rId6"/>
          <a:stretch>
            <a:fillRect/>
          </a:stretch>
        </p:blipFill>
        <p:spPr>
          <a:xfrm>
            <a:off x="7324065" y="3775820"/>
            <a:ext cx="638264" cy="2543530"/>
          </a:xfrm>
          <a:prstGeom prst="rect">
            <a:avLst/>
          </a:prstGeom>
        </p:spPr>
      </p:pic>
      <p:pic>
        <p:nvPicPr>
          <p:cNvPr id="20" name="Picture 19">
            <a:extLst>
              <a:ext uri="{FF2B5EF4-FFF2-40B4-BE49-F238E27FC236}">
                <a16:creationId xmlns:a16="http://schemas.microsoft.com/office/drawing/2014/main" id="{C09611E0-D710-9AF0-1621-82BAC492FCBA}"/>
              </a:ext>
            </a:extLst>
          </p:cNvPr>
          <p:cNvPicPr>
            <a:picLocks noChangeAspect="1"/>
          </p:cNvPicPr>
          <p:nvPr/>
        </p:nvPicPr>
        <p:blipFill>
          <a:blip r:embed="rId7"/>
          <a:stretch>
            <a:fillRect/>
          </a:stretch>
        </p:blipFill>
        <p:spPr>
          <a:xfrm>
            <a:off x="2606697" y="4040624"/>
            <a:ext cx="1581371" cy="628738"/>
          </a:xfrm>
          <a:prstGeom prst="rect">
            <a:avLst/>
          </a:prstGeom>
        </p:spPr>
      </p:pic>
      <p:pic>
        <p:nvPicPr>
          <p:cNvPr id="22" name="Picture 21">
            <a:extLst>
              <a:ext uri="{FF2B5EF4-FFF2-40B4-BE49-F238E27FC236}">
                <a16:creationId xmlns:a16="http://schemas.microsoft.com/office/drawing/2014/main" id="{8A07EB79-2CAB-A85B-7B28-F525BC45DDB3}"/>
              </a:ext>
            </a:extLst>
          </p:cNvPr>
          <p:cNvPicPr>
            <a:picLocks noChangeAspect="1"/>
          </p:cNvPicPr>
          <p:nvPr/>
        </p:nvPicPr>
        <p:blipFill>
          <a:blip r:embed="rId8"/>
          <a:stretch>
            <a:fillRect/>
          </a:stretch>
        </p:blipFill>
        <p:spPr>
          <a:xfrm>
            <a:off x="185120" y="6008938"/>
            <a:ext cx="4519532" cy="324541"/>
          </a:xfrm>
          <a:prstGeom prst="rect">
            <a:avLst/>
          </a:prstGeom>
        </p:spPr>
      </p:pic>
      <p:sp>
        <p:nvSpPr>
          <p:cNvPr id="23" name="TextBox 22">
            <a:extLst>
              <a:ext uri="{FF2B5EF4-FFF2-40B4-BE49-F238E27FC236}">
                <a16:creationId xmlns:a16="http://schemas.microsoft.com/office/drawing/2014/main" id="{21BA887D-9D0E-1BD8-1664-FE4F7B69DFDA}"/>
              </a:ext>
            </a:extLst>
          </p:cNvPr>
          <p:cNvSpPr txBox="1"/>
          <p:nvPr/>
        </p:nvSpPr>
        <p:spPr>
          <a:xfrm>
            <a:off x="7912132" y="36679"/>
            <a:ext cx="4348480" cy="1200329"/>
          </a:xfrm>
          <a:prstGeom prst="rect">
            <a:avLst/>
          </a:prstGeom>
          <a:noFill/>
        </p:spPr>
        <p:txBody>
          <a:bodyPr wrap="square">
            <a:spAutoFit/>
          </a:bodyPr>
          <a:lstStyle/>
          <a:p>
            <a:r>
              <a:rPr lang="en-US" dirty="0" err="1"/>
              <a:t>Github</a:t>
            </a:r>
            <a:r>
              <a:rPr lang="en-US" dirty="0"/>
              <a:t> repo: </a:t>
            </a:r>
            <a:r>
              <a:rPr lang="en-US" dirty="0" err="1">
                <a:hlinkClick r:id="rId9"/>
              </a:rPr>
              <a:t>DS_Coursera</a:t>
            </a:r>
            <a:r>
              <a:rPr lang="en-US" dirty="0">
                <a:hlinkClick r:id="rId9"/>
              </a:rPr>
              <a:t>/labs-</a:t>
            </a:r>
            <a:r>
              <a:rPr lang="en-US" dirty="0" err="1">
                <a:hlinkClick r:id="rId9"/>
              </a:rPr>
              <a:t>jupyter</a:t>
            </a:r>
            <a:r>
              <a:rPr lang="en-US" dirty="0">
                <a:hlinkClick r:id="rId9"/>
              </a:rPr>
              <a:t>-</a:t>
            </a:r>
            <a:r>
              <a:rPr lang="en-US" dirty="0" err="1">
                <a:hlinkClick r:id="rId9"/>
              </a:rPr>
              <a:t>spacex</a:t>
            </a:r>
            <a:r>
              <a:rPr lang="en-US" dirty="0">
                <a:hlinkClick r:id="rId9"/>
              </a:rPr>
              <a:t>-Data </a:t>
            </a:r>
            <a:r>
              <a:rPr lang="en-US" dirty="0" err="1">
                <a:hlinkClick r:id="rId9"/>
              </a:rPr>
              <a:t>wrangling.ipynb</a:t>
            </a:r>
            <a:r>
              <a:rPr lang="en-US" dirty="0">
                <a:hlinkClick r:id="rId9"/>
              </a:rPr>
              <a:t> at master · huynguyentuank22/</a:t>
            </a:r>
            <a:r>
              <a:rPr lang="en-US" dirty="0" err="1">
                <a:hlinkClick r:id="rId9"/>
              </a:rPr>
              <a:t>DS_Coursera</a:t>
            </a:r>
            <a:r>
              <a:rPr lang="en-US" dirty="0">
                <a:hlinkClick r:id="rId9"/>
              </a:rPr>
              <a:t> (github.com)</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9311CE9A-4C17-E872-2327-3E1EE7805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0640"/>
            <a:ext cx="5882640" cy="115201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0C468976-500F-A387-3ADB-D67BE3593276}"/>
              </a:ext>
            </a:extLst>
          </p:cNvPr>
          <p:cNvSpPr txBox="1">
            <a:spLocks/>
          </p:cNvSpPr>
          <p:nvPr/>
        </p:nvSpPr>
        <p:spPr>
          <a:xfrm>
            <a:off x="0" y="2462657"/>
            <a:ext cx="5882640" cy="7572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Categorial plot between Flight number and Payload mass (kg)</a:t>
            </a:r>
          </a:p>
        </p:txBody>
      </p:sp>
      <p:pic>
        <p:nvPicPr>
          <p:cNvPr id="1028" name="Picture 4">
            <a:extLst>
              <a:ext uri="{FF2B5EF4-FFF2-40B4-BE49-F238E27FC236}">
                <a16:creationId xmlns:a16="http://schemas.microsoft.com/office/drawing/2014/main" id="{7EF80611-1602-7647-8B21-C8DC14D0F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1920" y="1310640"/>
            <a:ext cx="3888830" cy="29421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5D5C19A-4760-D55C-3F7E-E091E1ADD328}"/>
              </a:ext>
            </a:extLst>
          </p:cNvPr>
          <p:cNvSpPr txBox="1">
            <a:spLocks/>
          </p:cNvSpPr>
          <p:nvPr/>
        </p:nvSpPr>
        <p:spPr>
          <a:xfrm>
            <a:off x="5109937" y="2898140"/>
            <a:ext cx="2438403" cy="1061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between Orbit and Success rate of each orbit</a:t>
            </a:r>
          </a:p>
        </p:txBody>
      </p:sp>
      <p:pic>
        <p:nvPicPr>
          <p:cNvPr id="1030" name="Picture 6">
            <a:extLst>
              <a:ext uri="{FF2B5EF4-FFF2-40B4-BE49-F238E27FC236}">
                <a16:creationId xmlns:a16="http://schemas.microsoft.com/office/drawing/2014/main" id="{B5E0E934-2D79-EBEB-9E7F-F211C70C4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16922"/>
            <a:ext cx="3494496" cy="313944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19B01301-76EC-B9BB-DA1A-BD2E8D52AFA9}"/>
              </a:ext>
            </a:extLst>
          </p:cNvPr>
          <p:cNvSpPr txBox="1">
            <a:spLocks/>
          </p:cNvSpPr>
          <p:nvPr/>
        </p:nvSpPr>
        <p:spPr>
          <a:xfrm>
            <a:off x="3562699" y="4105539"/>
            <a:ext cx="2438403" cy="1061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between Orbit and Flight number</a:t>
            </a:r>
          </a:p>
        </p:txBody>
      </p:sp>
      <p:pic>
        <p:nvPicPr>
          <p:cNvPr id="1032" name="Picture 8">
            <a:extLst>
              <a:ext uri="{FF2B5EF4-FFF2-40B4-BE49-F238E27FC236}">
                <a16:creationId xmlns:a16="http://schemas.microsoft.com/office/drawing/2014/main" id="{34AE364F-0687-0886-A25F-0206AB86E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5581" y="4282047"/>
            <a:ext cx="3358865" cy="257840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5C755911-F0A1-1117-240A-76F99F3CF769}"/>
              </a:ext>
            </a:extLst>
          </p:cNvPr>
          <p:cNvSpPr txBox="1">
            <a:spLocks/>
          </p:cNvSpPr>
          <p:nvPr/>
        </p:nvSpPr>
        <p:spPr>
          <a:xfrm>
            <a:off x="5268238" y="5457717"/>
            <a:ext cx="2337343" cy="10617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between Year and Success rate</a:t>
            </a:r>
          </a:p>
        </p:txBody>
      </p:sp>
      <p:sp>
        <p:nvSpPr>
          <p:cNvPr id="9" name="TextBox 8">
            <a:extLst>
              <a:ext uri="{FF2B5EF4-FFF2-40B4-BE49-F238E27FC236}">
                <a16:creationId xmlns:a16="http://schemas.microsoft.com/office/drawing/2014/main" id="{C02C83A1-859F-62E5-B14A-87B7854EBB39}"/>
              </a:ext>
            </a:extLst>
          </p:cNvPr>
          <p:cNvSpPr txBox="1"/>
          <p:nvPr/>
        </p:nvSpPr>
        <p:spPr>
          <a:xfrm>
            <a:off x="7912132" y="36679"/>
            <a:ext cx="4348480" cy="1200329"/>
          </a:xfrm>
          <a:prstGeom prst="rect">
            <a:avLst/>
          </a:prstGeom>
          <a:noFill/>
        </p:spPr>
        <p:txBody>
          <a:bodyPr wrap="square">
            <a:spAutoFit/>
          </a:bodyPr>
          <a:lstStyle/>
          <a:p>
            <a:r>
              <a:rPr lang="en-US" dirty="0" err="1"/>
              <a:t>Github</a:t>
            </a:r>
            <a:r>
              <a:rPr lang="en-US" dirty="0"/>
              <a:t> repo: </a:t>
            </a:r>
            <a:r>
              <a:rPr lang="en-US" dirty="0" err="1">
                <a:hlinkClick r:id="rId7"/>
              </a:rPr>
              <a:t>DS_Coursera</a:t>
            </a:r>
            <a:r>
              <a:rPr lang="en-US" dirty="0">
                <a:hlinkClick r:id="rId7"/>
              </a:rPr>
              <a:t>/</a:t>
            </a:r>
            <a:r>
              <a:rPr lang="en-US" dirty="0" err="1">
                <a:hlinkClick r:id="rId7"/>
              </a:rPr>
              <a:t>jupyter</a:t>
            </a:r>
            <a:r>
              <a:rPr lang="en-US" dirty="0">
                <a:hlinkClick r:id="rId7"/>
              </a:rPr>
              <a:t>-labs-</a:t>
            </a:r>
            <a:r>
              <a:rPr lang="en-US" dirty="0" err="1">
                <a:hlinkClick r:id="rId7"/>
              </a:rPr>
              <a:t>eda</a:t>
            </a:r>
            <a:r>
              <a:rPr lang="en-US" dirty="0">
                <a:hlinkClick r:id="rId7"/>
              </a:rPr>
              <a:t>-</a:t>
            </a:r>
            <a:r>
              <a:rPr lang="en-US" dirty="0" err="1">
                <a:hlinkClick r:id="rId7"/>
              </a:rPr>
              <a:t>dataviz.ipynb</a:t>
            </a:r>
            <a:r>
              <a:rPr lang="en-US" dirty="0">
                <a:hlinkClick r:id="rId7"/>
              </a:rPr>
              <a:t> at master · huynguyentuank22/</a:t>
            </a:r>
            <a:r>
              <a:rPr lang="en-US" dirty="0" err="1">
                <a:hlinkClick r:id="rId7"/>
              </a:rPr>
              <a:t>DS_Coursera</a:t>
            </a:r>
            <a:r>
              <a:rPr lang="en-US" dirty="0">
                <a:hlinkClick r:id="rId7"/>
              </a:rPr>
              <a:t> (github.com)</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3040"/>
            <a:ext cx="12192000" cy="5394960"/>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following SQL queries were performed for EDA</a:t>
            </a:r>
          </a:p>
          <a:p>
            <a:pPr lvl="1">
              <a:lnSpc>
                <a:spcPct val="100000"/>
              </a:lnSpc>
              <a:spcBef>
                <a:spcPts val="1400"/>
              </a:spcBef>
            </a:pPr>
            <a:r>
              <a:rPr lang="en-US" sz="1600" dirty="0">
                <a:solidFill>
                  <a:schemeClr val="accent3">
                    <a:lumMod val="25000"/>
                  </a:schemeClr>
                </a:solidFill>
                <a:latin typeface="Abadi"/>
              </a:rPr>
              <a:t>Display the names of the unique launch sites in the space mission</a:t>
            </a:r>
          </a:p>
          <a:p>
            <a:pPr lvl="1">
              <a:lnSpc>
                <a:spcPct val="100000"/>
              </a:lnSpc>
              <a:spcBef>
                <a:spcPts val="1400"/>
              </a:spcBef>
            </a:pPr>
            <a:r>
              <a:rPr lang="en-US" sz="1600" dirty="0">
                <a:latin typeface="Abadi" panose="020B0604020104020204" pitchFamily="34" charset="0"/>
              </a:rPr>
              <a:t>Display 5 records where launch sites begin with the string 'CCA’</a:t>
            </a:r>
          </a:p>
          <a:p>
            <a:pPr lvl="1">
              <a:lnSpc>
                <a:spcPct val="100000"/>
              </a:lnSpc>
              <a:spcBef>
                <a:spcPts val="1400"/>
              </a:spcBef>
            </a:pPr>
            <a:r>
              <a:rPr lang="en-US" sz="1600" dirty="0">
                <a:latin typeface="Abadi" panose="020B0604020104020204" pitchFamily="34" charset="0"/>
              </a:rPr>
              <a:t>Display the total payload mass carried by boosters launched by NASA (CRS)</a:t>
            </a:r>
          </a:p>
          <a:p>
            <a:pPr lvl="1">
              <a:lnSpc>
                <a:spcPct val="100000"/>
              </a:lnSpc>
              <a:spcBef>
                <a:spcPts val="1400"/>
              </a:spcBef>
            </a:pPr>
            <a:r>
              <a:rPr lang="en-US" sz="1600" dirty="0">
                <a:latin typeface="Abadi" panose="020B0604020104020204" pitchFamily="34" charset="0"/>
              </a:rPr>
              <a:t>Display average payload mass carried by booster version F9 v1.1</a:t>
            </a:r>
          </a:p>
          <a:p>
            <a:pPr lvl="1">
              <a:lnSpc>
                <a:spcPct val="100000"/>
              </a:lnSpc>
              <a:spcBef>
                <a:spcPts val="1400"/>
              </a:spcBef>
            </a:pPr>
            <a:r>
              <a:rPr lang="en-US" sz="1600" dirty="0">
                <a:latin typeface="Abadi" panose="020B0604020104020204" pitchFamily="34" charset="0"/>
              </a:rPr>
              <a:t>List the date when the first </a:t>
            </a:r>
            <a:r>
              <a:rPr lang="en-US" sz="1600" dirty="0" err="1">
                <a:latin typeface="Abadi" panose="020B0604020104020204" pitchFamily="34" charset="0"/>
              </a:rPr>
              <a:t>succesful</a:t>
            </a:r>
            <a:r>
              <a:rPr lang="en-US" sz="1600" dirty="0">
                <a:latin typeface="Abadi" panose="020B0604020104020204" pitchFamily="34" charset="0"/>
              </a:rPr>
              <a:t> landing outcome in ground pad was </a:t>
            </a:r>
            <a:r>
              <a:rPr lang="en-US" sz="1600" dirty="0" err="1">
                <a:latin typeface="Abadi" panose="020B0604020104020204" pitchFamily="34" charset="0"/>
              </a:rPr>
              <a:t>acheived</a:t>
            </a:r>
            <a:r>
              <a:rPr lang="en-US" sz="1600" dirty="0">
                <a:latin typeface="Abadi" panose="020B0604020104020204" pitchFamily="34" charset="0"/>
              </a:rPr>
              <a:t>.</a:t>
            </a:r>
          </a:p>
          <a:p>
            <a:pPr lvl="1">
              <a:lnSpc>
                <a:spcPct val="100000"/>
              </a:lnSpc>
              <a:spcBef>
                <a:spcPts val="1400"/>
              </a:spcBef>
            </a:pPr>
            <a:r>
              <a:rPr lang="en-US" sz="1600" dirty="0">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600" dirty="0">
                <a:latin typeface="Abadi" panose="020B0604020104020204" pitchFamily="34" charset="0"/>
              </a:rPr>
              <a:t>List the total number of successful and failure mission outcomes</a:t>
            </a:r>
          </a:p>
          <a:p>
            <a:pPr lvl="1">
              <a:lnSpc>
                <a:spcPct val="100000"/>
              </a:lnSpc>
              <a:spcBef>
                <a:spcPts val="1400"/>
              </a:spcBef>
            </a:pPr>
            <a:r>
              <a:rPr lang="en-US" sz="1600" dirty="0">
                <a:latin typeface="Abadi" panose="020B0604020104020204" pitchFamily="34" charset="0"/>
              </a:rPr>
              <a:t>List the names of the </a:t>
            </a:r>
            <a:r>
              <a:rPr lang="en-US" sz="1600" dirty="0" err="1">
                <a:latin typeface="Abadi" panose="020B0604020104020204" pitchFamily="34" charset="0"/>
              </a:rPr>
              <a:t>booster_versions</a:t>
            </a:r>
            <a:r>
              <a:rPr lang="en-US" sz="1600" dirty="0">
                <a:latin typeface="Abadi" panose="020B0604020104020204" pitchFamily="34" charset="0"/>
              </a:rPr>
              <a:t> which have carried the maximum payload mass. Use a subquery</a:t>
            </a:r>
          </a:p>
          <a:p>
            <a:pPr lvl="1">
              <a:lnSpc>
                <a:spcPct val="100000"/>
              </a:lnSpc>
              <a:spcBef>
                <a:spcPts val="1400"/>
              </a:spcBef>
            </a:pPr>
            <a:r>
              <a:rPr lang="en-US" sz="1600" dirty="0">
                <a:latin typeface="Abadi" panose="020B0604020104020204" pitchFamily="34" charset="0"/>
              </a:rPr>
              <a:t>List the records which will display the month names, failure </a:t>
            </a:r>
            <a:r>
              <a:rPr lang="en-US" sz="1600" dirty="0" err="1">
                <a:latin typeface="Abadi" panose="020B0604020104020204" pitchFamily="34" charset="0"/>
              </a:rPr>
              <a:t>landing_outcomes</a:t>
            </a:r>
            <a:r>
              <a:rPr lang="en-US" sz="1600" dirty="0">
                <a:latin typeface="Abadi" panose="020B0604020104020204" pitchFamily="34" charset="0"/>
              </a:rPr>
              <a:t> in drone ship ,booster versions, </a:t>
            </a:r>
            <a:r>
              <a:rPr lang="en-US" sz="1600" dirty="0" err="1">
                <a:latin typeface="Abadi" panose="020B0604020104020204" pitchFamily="34" charset="0"/>
              </a:rPr>
              <a:t>launch_site</a:t>
            </a:r>
            <a:r>
              <a:rPr lang="en-US" sz="1600" dirty="0">
                <a:latin typeface="Abadi" panose="020B0604020104020204" pitchFamily="34" charset="0"/>
              </a:rPr>
              <a:t> for the months in year 2015.</a:t>
            </a:r>
          </a:p>
          <a:p>
            <a:pPr lvl="1">
              <a:lnSpc>
                <a:spcPct val="100000"/>
              </a:lnSpc>
              <a:spcBef>
                <a:spcPts val="1400"/>
              </a:spcBef>
            </a:pPr>
            <a:r>
              <a:rPr lang="en-US" sz="1600" dirty="0">
                <a:latin typeface="Abadi" panose="020B0604020104020204" pitchFamily="34" charset="0"/>
              </a:rPr>
              <a:t>Rank the count of landing outcomes (such as Failure (drone ship) or Success (ground pad)) between the date 2010-06-04 and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32D62DC-9E93-F722-73AD-15C34FB431AF}"/>
              </a:ext>
            </a:extLst>
          </p:cNvPr>
          <p:cNvSpPr txBox="1"/>
          <p:nvPr/>
        </p:nvSpPr>
        <p:spPr>
          <a:xfrm>
            <a:off x="7912132" y="36679"/>
            <a:ext cx="4348480" cy="1200329"/>
          </a:xfrm>
          <a:prstGeom prst="rect">
            <a:avLst/>
          </a:prstGeom>
          <a:noFill/>
        </p:spPr>
        <p:txBody>
          <a:bodyPr wrap="square">
            <a:spAutoFit/>
          </a:bodyPr>
          <a:lstStyle/>
          <a:p>
            <a:r>
              <a:rPr lang="en-US" dirty="0" err="1"/>
              <a:t>Github</a:t>
            </a:r>
            <a:r>
              <a:rPr lang="en-US" dirty="0"/>
              <a:t> repo: </a:t>
            </a:r>
            <a:r>
              <a:rPr lang="en-US" dirty="0" err="1">
                <a:hlinkClick r:id="rId3"/>
              </a:rPr>
              <a:t>DS_Coursera</a:t>
            </a:r>
            <a:r>
              <a:rPr lang="en-US" dirty="0">
                <a:hlinkClick r:id="rId3"/>
              </a:rPr>
              <a:t>/</a:t>
            </a:r>
            <a:r>
              <a:rPr lang="en-US" dirty="0" err="1">
                <a:hlinkClick r:id="rId3"/>
              </a:rPr>
              <a:t>jupyter</a:t>
            </a:r>
            <a:r>
              <a:rPr lang="en-US" dirty="0">
                <a:hlinkClick r:id="rId3"/>
              </a:rPr>
              <a:t>-labs-</a:t>
            </a:r>
            <a:r>
              <a:rPr lang="en-US" dirty="0" err="1">
                <a:hlinkClick r:id="rId3"/>
              </a:rPr>
              <a:t>eda</a:t>
            </a:r>
            <a:r>
              <a:rPr lang="en-US" dirty="0">
                <a:hlinkClick r:id="rId3"/>
              </a:rPr>
              <a:t>-</a:t>
            </a:r>
            <a:r>
              <a:rPr lang="en-US" dirty="0" err="1">
                <a:hlinkClick r:id="rId3"/>
              </a:rPr>
              <a:t>sql-coursera_sqllite.ipynb</a:t>
            </a:r>
            <a:r>
              <a:rPr lang="en-US" dirty="0">
                <a:hlinkClick r:id="rId3"/>
              </a:rPr>
              <a:t> at master · huynguyentuank22/</a:t>
            </a:r>
            <a:r>
              <a:rPr lang="en-US" dirty="0" err="1">
                <a:hlinkClick r:id="rId3"/>
              </a:rPr>
              <a:t>DS_Coursera</a:t>
            </a:r>
            <a:r>
              <a:rPr lang="en-US" dirty="0">
                <a:hlinkClick r:id="rId3"/>
              </a:rPr>
              <a:t> (github.com)</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1BB775F2-35E7-7C1D-DCE1-F732B5F8EBF1}"/>
              </a:ext>
            </a:extLst>
          </p:cNvPr>
          <p:cNvSpPr txBox="1">
            <a:spLocks/>
          </p:cNvSpPr>
          <p:nvPr/>
        </p:nvSpPr>
        <p:spPr>
          <a:xfrm>
            <a:off x="770010" y="1825625"/>
            <a:ext cx="11046070" cy="38944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folium.Marker</a:t>
            </a:r>
            <a:r>
              <a:rPr lang="en-US" dirty="0"/>
              <a:t>() was used to create marks on the map.</a:t>
            </a:r>
          </a:p>
          <a:p>
            <a:r>
              <a:rPr lang="en-US" dirty="0" err="1"/>
              <a:t>folium.Circle</a:t>
            </a:r>
            <a:r>
              <a:rPr lang="en-US" dirty="0"/>
              <a:t>() was used to create circles above markers on the map.</a:t>
            </a:r>
          </a:p>
          <a:p>
            <a:r>
              <a:rPr lang="en-US" dirty="0" err="1"/>
              <a:t>folium.Icon</a:t>
            </a:r>
            <a:r>
              <a:rPr lang="en-US" dirty="0"/>
              <a:t>() was used to create an icon on the map.</a:t>
            </a:r>
          </a:p>
          <a:p>
            <a:r>
              <a:rPr lang="en-US" dirty="0" err="1"/>
              <a:t>folium.PolyLine</a:t>
            </a:r>
            <a:r>
              <a:rPr lang="en-US" dirty="0"/>
              <a:t>() was used to create polynomial line between the points.</a:t>
            </a:r>
          </a:p>
          <a:p>
            <a:r>
              <a:rPr lang="en-US" dirty="0" err="1"/>
              <a:t>folium.plugins.AntPath</a:t>
            </a:r>
            <a:r>
              <a:rPr lang="en-US" dirty="0"/>
              <a:t>() was used to create animated line between the points.</a:t>
            </a:r>
          </a:p>
          <a:p>
            <a:r>
              <a:rPr lang="en-US" dirty="0" err="1"/>
              <a:t>makerCluster</a:t>
            </a:r>
            <a:r>
              <a:rPr lang="en-US" dirty="0"/>
              <a:t>() was used to simplify the maps which contain several markers with identical coordination.</a:t>
            </a:r>
          </a:p>
          <a:p>
            <a:endParaRPr lang="en-US" dirty="0"/>
          </a:p>
        </p:txBody>
      </p:sp>
      <p:sp>
        <p:nvSpPr>
          <p:cNvPr id="6" name="TextBox 5">
            <a:extLst>
              <a:ext uri="{FF2B5EF4-FFF2-40B4-BE49-F238E27FC236}">
                <a16:creationId xmlns:a16="http://schemas.microsoft.com/office/drawing/2014/main" id="{101E0EA6-7831-8756-4DC0-C68FC99C6654}"/>
              </a:ext>
            </a:extLst>
          </p:cNvPr>
          <p:cNvSpPr txBox="1"/>
          <p:nvPr/>
        </p:nvSpPr>
        <p:spPr>
          <a:xfrm>
            <a:off x="6540532" y="5425408"/>
            <a:ext cx="4665948" cy="1200329"/>
          </a:xfrm>
          <a:prstGeom prst="rect">
            <a:avLst/>
          </a:prstGeom>
          <a:noFill/>
        </p:spPr>
        <p:txBody>
          <a:bodyPr wrap="square">
            <a:spAutoFit/>
          </a:bodyPr>
          <a:lstStyle/>
          <a:p>
            <a:r>
              <a:rPr lang="en-US" dirty="0" err="1"/>
              <a:t>Github</a:t>
            </a:r>
            <a:r>
              <a:rPr lang="en-US" dirty="0"/>
              <a:t> repo: </a:t>
            </a:r>
            <a:r>
              <a:rPr lang="en-US" dirty="0" err="1">
                <a:hlinkClick r:id="rId3"/>
              </a:rPr>
              <a:t>DS_Coursera</a:t>
            </a:r>
            <a:r>
              <a:rPr lang="en-US" dirty="0">
                <a:hlinkClick r:id="rId3"/>
              </a:rPr>
              <a:t>/</a:t>
            </a:r>
            <a:r>
              <a:rPr lang="en-US" dirty="0" err="1">
                <a:hlinkClick r:id="rId3"/>
              </a:rPr>
              <a:t>lab_jupyter_launch_site_location.ipynb</a:t>
            </a:r>
            <a:r>
              <a:rPr lang="en-US" dirty="0">
                <a:hlinkClick r:id="rId3"/>
              </a:rPr>
              <a:t> at master · huynguyentuank22/</a:t>
            </a:r>
            <a:r>
              <a:rPr lang="en-US" dirty="0" err="1">
                <a:hlinkClick r:id="rId3"/>
              </a:rPr>
              <a:t>DS_Coursera</a:t>
            </a:r>
            <a:r>
              <a:rPr lang="en-US" dirty="0">
                <a:hlinkClick r:id="rId3"/>
              </a:rPr>
              <a:t> (github.com)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Dash and html components were used as they are the most important thing and almost everything depends on them, such as graphs, tables, dropdowns, etc.</a:t>
            </a:r>
          </a:p>
          <a:p>
            <a:r>
              <a:rPr lang="en-US" dirty="0"/>
              <a:t>Pandas was used to simplifying the work by creating </a:t>
            </a:r>
            <a:r>
              <a:rPr lang="en-US" dirty="0" err="1"/>
              <a:t>dataframe</a:t>
            </a:r>
            <a:r>
              <a:rPr lang="en-US" dirty="0"/>
              <a:t>.</a:t>
            </a:r>
          </a:p>
          <a:p>
            <a:r>
              <a:rPr lang="en-US" dirty="0" err="1"/>
              <a:t>Plotly</a:t>
            </a:r>
            <a:r>
              <a:rPr lang="en-US" dirty="0"/>
              <a:t> was used to plot the graphs.</a:t>
            </a:r>
          </a:p>
          <a:p>
            <a:r>
              <a:rPr lang="en-US" dirty="0"/>
              <a:t>Pie chart and scatter chart were used to for plotting purposed.</a:t>
            </a:r>
          </a:p>
          <a:p>
            <a:r>
              <a:rPr lang="en-US" dirty="0" err="1"/>
              <a:t>Rangeslider</a:t>
            </a:r>
            <a:r>
              <a:rPr lang="en-US" dirty="0"/>
              <a:t> was used for payload mass range selection.</a:t>
            </a:r>
          </a:p>
          <a:p>
            <a:r>
              <a:rPr lang="en-US" dirty="0"/>
              <a:t>Dropdown was used to launch sites.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8E9862AB-FFB2-A9F4-D689-961AAFA16F6F}"/>
              </a:ext>
            </a:extLst>
          </p:cNvPr>
          <p:cNvSpPr txBox="1"/>
          <p:nvPr/>
        </p:nvSpPr>
        <p:spPr>
          <a:xfrm>
            <a:off x="6540532" y="5715298"/>
            <a:ext cx="4665948" cy="923330"/>
          </a:xfrm>
          <a:prstGeom prst="rect">
            <a:avLst/>
          </a:prstGeom>
          <a:noFill/>
        </p:spPr>
        <p:txBody>
          <a:bodyPr wrap="square">
            <a:spAutoFit/>
          </a:bodyPr>
          <a:lstStyle/>
          <a:p>
            <a:r>
              <a:rPr lang="en-US" dirty="0" err="1"/>
              <a:t>Github</a:t>
            </a:r>
            <a:r>
              <a:rPr lang="en-US" dirty="0"/>
              <a:t> repo: </a:t>
            </a:r>
            <a:r>
              <a:rPr lang="en-US" dirty="0">
                <a:hlinkClick r:id="rId3"/>
              </a:rPr>
              <a:t>DS_Coursera/spacex_dash_app.py at master · huynguyentuank22/</a:t>
            </a:r>
            <a:r>
              <a:rPr lang="en-US" dirty="0" err="1">
                <a:hlinkClick r:id="rId3"/>
              </a:rPr>
              <a:t>DS_Coursera</a:t>
            </a:r>
            <a:r>
              <a:rPr lang="en-US" dirty="0">
                <a:hlinkClick r:id="rId3"/>
              </a:rPr>
              <a:t> (github.com)</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B9A2B72B-C038-BEA8-C3DC-1BF5F024F8EE}"/>
              </a:ext>
            </a:extLst>
          </p:cNvPr>
          <p:cNvSpPr txBox="1">
            <a:spLocks/>
          </p:cNvSpPr>
          <p:nvPr/>
        </p:nvSpPr>
        <p:spPr>
          <a:xfrm>
            <a:off x="568666" y="1605073"/>
            <a:ext cx="4309989"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a:t>
            </a:r>
            <a:r>
              <a:rPr lang="en-US" sz="2200" dirty="0" err="1">
                <a:solidFill>
                  <a:schemeClr val="accent3">
                    <a:lumMod val="25000"/>
                  </a:schemeClr>
                </a:solidFill>
                <a:latin typeface="Abadi" panose="020B0604020104020204" pitchFamily="34" charset="0"/>
              </a:rPr>
              <a:t>Builing</a:t>
            </a:r>
            <a:r>
              <a:rPr lang="en-US" sz="2200" dirty="0">
                <a:solidFill>
                  <a:schemeClr val="accent3">
                    <a:lumMod val="25000"/>
                  </a:schemeClr>
                </a:solidFill>
                <a:latin typeface="Abadi" panose="020B0604020104020204" pitchFamily="34" charset="0"/>
              </a:rPr>
              <a:t> the model </a:t>
            </a:r>
          </a:p>
        </p:txBody>
      </p:sp>
      <p:sp>
        <p:nvSpPr>
          <p:cNvPr id="6" name="Content Placeholder 4">
            <a:extLst>
              <a:ext uri="{FF2B5EF4-FFF2-40B4-BE49-F238E27FC236}">
                <a16:creationId xmlns:a16="http://schemas.microsoft.com/office/drawing/2014/main" id="{1C32EA63-DB77-B0D7-4E7B-6EEAAC5E34F4}"/>
              </a:ext>
            </a:extLst>
          </p:cNvPr>
          <p:cNvSpPr txBox="1">
            <a:spLocks/>
          </p:cNvSpPr>
          <p:nvPr/>
        </p:nvSpPr>
        <p:spPr>
          <a:xfrm>
            <a:off x="7195136" y="2384288"/>
            <a:ext cx="4846319" cy="67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Evaluating the model</a:t>
            </a:r>
          </a:p>
        </p:txBody>
      </p:sp>
      <p:sp>
        <p:nvSpPr>
          <p:cNvPr id="7" name="Content Placeholder 4">
            <a:extLst>
              <a:ext uri="{FF2B5EF4-FFF2-40B4-BE49-F238E27FC236}">
                <a16:creationId xmlns:a16="http://schemas.microsoft.com/office/drawing/2014/main" id="{54537D90-7D00-B356-F1AE-013AD1FD762A}"/>
              </a:ext>
            </a:extLst>
          </p:cNvPr>
          <p:cNvSpPr txBox="1">
            <a:spLocks/>
          </p:cNvSpPr>
          <p:nvPr/>
        </p:nvSpPr>
        <p:spPr>
          <a:xfrm>
            <a:off x="241690" y="4414696"/>
            <a:ext cx="5854310"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Updating columns and rows (pre-processing)</a:t>
            </a:r>
          </a:p>
        </p:txBody>
      </p:sp>
      <p:cxnSp>
        <p:nvCxnSpPr>
          <p:cNvPr id="8" name="Straight Connector 7">
            <a:extLst>
              <a:ext uri="{FF2B5EF4-FFF2-40B4-BE49-F238E27FC236}">
                <a16:creationId xmlns:a16="http://schemas.microsoft.com/office/drawing/2014/main" id="{6BF658B2-022A-5CAD-32AA-55995AB78735}"/>
              </a:ext>
            </a:extLst>
          </p:cNvPr>
          <p:cNvCxnSpPr>
            <a:cxnSpLocks/>
          </p:cNvCxnSpPr>
          <p:nvPr/>
        </p:nvCxnSpPr>
        <p:spPr>
          <a:xfrm>
            <a:off x="6376181" y="1858041"/>
            <a:ext cx="1" cy="4796759"/>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E15BD826-88F0-CC73-1938-167171CEC9C0}"/>
              </a:ext>
            </a:extLst>
          </p:cNvPr>
          <p:cNvCxnSpPr>
            <a:cxnSpLocks/>
            <a:stCxn id="2" idx="2"/>
          </p:cNvCxnSpPr>
          <p:nvPr/>
        </p:nvCxnSpPr>
        <p:spPr>
          <a:xfrm rot="16200000" flipH="1">
            <a:off x="4389417" y="374833"/>
            <a:ext cx="321013" cy="365252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E86C391-881E-ABB1-E5AD-CFCE9492BFC8}"/>
              </a:ext>
            </a:extLst>
          </p:cNvPr>
          <p:cNvCxnSpPr>
            <a:cxnSpLocks/>
            <a:stCxn id="6" idx="2"/>
          </p:cNvCxnSpPr>
          <p:nvPr/>
        </p:nvCxnSpPr>
        <p:spPr>
          <a:xfrm rot="5400000">
            <a:off x="7790691" y="1685166"/>
            <a:ext cx="449730" cy="320548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1963D9B-334C-C5AD-421F-0BE1F583828D}"/>
              </a:ext>
            </a:extLst>
          </p:cNvPr>
          <p:cNvCxnSpPr>
            <a:cxnSpLocks/>
            <a:stCxn id="7" idx="2"/>
          </p:cNvCxnSpPr>
          <p:nvPr/>
        </p:nvCxnSpPr>
        <p:spPr>
          <a:xfrm rot="16200000" flipH="1">
            <a:off x="4650896" y="3368161"/>
            <a:ext cx="243236" cy="320733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4">
            <a:extLst>
              <a:ext uri="{FF2B5EF4-FFF2-40B4-BE49-F238E27FC236}">
                <a16:creationId xmlns:a16="http://schemas.microsoft.com/office/drawing/2014/main" id="{76F1BCF1-FD37-DDA6-FA96-5B81F63F1A47}"/>
              </a:ext>
            </a:extLst>
          </p:cNvPr>
          <p:cNvSpPr txBox="1">
            <a:spLocks/>
          </p:cNvSpPr>
          <p:nvPr/>
        </p:nvSpPr>
        <p:spPr>
          <a:xfrm>
            <a:off x="1189798" y="2465788"/>
            <a:ext cx="4626022" cy="17056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Create column for the class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Standardize the data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Split the data into train and test sets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Build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model and fit the data</a:t>
            </a:r>
          </a:p>
        </p:txBody>
      </p:sp>
      <p:sp>
        <p:nvSpPr>
          <p:cNvPr id="19" name="Content Placeholder 4">
            <a:extLst>
              <a:ext uri="{FF2B5EF4-FFF2-40B4-BE49-F238E27FC236}">
                <a16:creationId xmlns:a16="http://schemas.microsoft.com/office/drawing/2014/main" id="{5F834EC2-674F-72E0-ABEF-ED2466843A05}"/>
              </a:ext>
            </a:extLst>
          </p:cNvPr>
          <p:cNvSpPr txBox="1">
            <a:spLocks/>
          </p:cNvSpPr>
          <p:nvPr/>
        </p:nvSpPr>
        <p:spPr>
          <a:xfrm>
            <a:off x="7330442" y="3649377"/>
            <a:ext cx="3724177" cy="1346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Calculating the accuracies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Calculating the confusion matrixes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Plot the results</a:t>
            </a:r>
          </a:p>
        </p:txBody>
      </p:sp>
      <p:sp>
        <p:nvSpPr>
          <p:cNvPr id="20" name="Content Placeholder 4">
            <a:extLst>
              <a:ext uri="{FF2B5EF4-FFF2-40B4-BE49-F238E27FC236}">
                <a16:creationId xmlns:a16="http://schemas.microsoft.com/office/drawing/2014/main" id="{9F634821-7117-8848-0443-696561997DEE}"/>
              </a:ext>
            </a:extLst>
          </p:cNvPr>
          <p:cNvSpPr txBox="1">
            <a:spLocks/>
          </p:cNvSpPr>
          <p:nvPr/>
        </p:nvSpPr>
        <p:spPr>
          <a:xfrm>
            <a:off x="1189798" y="5317359"/>
            <a:ext cx="4989859" cy="1337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Find the best hyperparameters for the models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Find the best model with highest accuracy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Confirm the optimal model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00253" y="2445532"/>
            <a:ext cx="3932238" cy="14782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increase of flight number, the success rate is increasing as well in the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3376C6CA-8BCD-3760-9730-4EC44BAA1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255" y="1528275"/>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03655" y="2386769"/>
            <a:ext cx="3932238" cy="15370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increase of Payload Mass, the success rate is increasing as well in the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77EB6CDA-52F6-0311-B320-C74438450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495" y="1528275"/>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2212" y="2366594"/>
            <a:ext cx="3932238" cy="13468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SO has a success rate of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6B31F06D-51E2-6E7B-90C8-9D92FBA0E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3" y="1656080"/>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2891" y="2509006"/>
            <a:ext cx="3932238" cy="14354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It’s hard to tell anything here, but we can say there is no actual relationship between flight number and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B404F5A6-C1FD-D35B-004E-00988669C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1544150"/>
            <a:ext cx="53435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85509" y="2237740"/>
            <a:ext cx="3932238" cy="23825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thing to see in how the Payload Mass between 2000 and 3000 is affecting ISS.</a:t>
            </a:r>
          </a:p>
          <a:p>
            <a:pPr>
              <a:lnSpc>
                <a:spcPct val="100000"/>
              </a:lnSpc>
              <a:spcBef>
                <a:spcPts val="1400"/>
              </a:spcBef>
            </a:pPr>
            <a:r>
              <a:rPr lang="en-US" sz="2200" dirty="0">
                <a:solidFill>
                  <a:schemeClr val="accent3">
                    <a:lumMod val="25000"/>
                  </a:schemeClr>
                </a:solidFill>
                <a:latin typeface="Abadi" panose="020B0604020104020204" pitchFamily="34" charset="0"/>
              </a:rPr>
              <a:t>Similarly, Payload Mass between 3000 and 7000 is affecting GTO.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23F678CE-64BA-0181-39FA-EFFB003E9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86" y="1562894"/>
            <a:ext cx="53435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5387" y="2360758"/>
            <a:ext cx="3932238" cy="21364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the year 2013, there was a massive increase in success rate. However, it dropped little in 2018 but later it got stronger than before.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B71DC8E5-8F58-EFB5-699F-56F6A3672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8" y="1777423"/>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29680" y="3323367"/>
            <a:ext cx="2814320" cy="1273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the unique values by using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68DCD45-15C4-B402-12D8-AE34167061F3}"/>
              </a:ext>
            </a:extLst>
          </p:cNvPr>
          <p:cNvPicPr>
            <a:picLocks noChangeAspect="1"/>
          </p:cNvPicPr>
          <p:nvPr/>
        </p:nvPicPr>
        <p:blipFill>
          <a:blip r:embed="rId3"/>
          <a:stretch>
            <a:fillRect/>
          </a:stretch>
        </p:blipFill>
        <p:spPr>
          <a:xfrm>
            <a:off x="1230908" y="1894336"/>
            <a:ext cx="7194041" cy="427754"/>
          </a:xfrm>
          <a:prstGeom prst="rect">
            <a:avLst/>
          </a:prstGeom>
        </p:spPr>
      </p:pic>
      <p:pic>
        <p:nvPicPr>
          <p:cNvPr id="8" name="Picture 7">
            <a:extLst>
              <a:ext uri="{FF2B5EF4-FFF2-40B4-BE49-F238E27FC236}">
                <a16:creationId xmlns:a16="http://schemas.microsoft.com/office/drawing/2014/main" id="{D8CEB824-53B1-4C53-770D-5CB5356B8C82}"/>
              </a:ext>
            </a:extLst>
          </p:cNvPr>
          <p:cNvPicPr>
            <a:picLocks noChangeAspect="1"/>
          </p:cNvPicPr>
          <p:nvPr/>
        </p:nvPicPr>
        <p:blipFill>
          <a:blip r:embed="rId4"/>
          <a:stretch>
            <a:fillRect/>
          </a:stretch>
        </p:blipFill>
        <p:spPr>
          <a:xfrm>
            <a:off x="2235135" y="2865976"/>
            <a:ext cx="1747585" cy="263958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91124" y="5194344"/>
            <a:ext cx="5397110" cy="4680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only 5 rows by using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1A89DB-9687-C20A-10C6-8265848402FD}"/>
              </a:ext>
            </a:extLst>
          </p:cNvPr>
          <p:cNvPicPr>
            <a:picLocks noChangeAspect="1"/>
          </p:cNvPicPr>
          <p:nvPr/>
        </p:nvPicPr>
        <p:blipFill>
          <a:blip r:embed="rId3"/>
          <a:stretch>
            <a:fillRect/>
          </a:stretch>
        </p:blipFill>
        <p:spPr>
          <a:xfrm>
            <a:off x="1027760" y="1586857"/>
            <a:ext cx="8250092" cy="468091"/>
          </a:xfrm>
          <a:prstGeom prst="rect">
            <a:avLst/>
          </a:prstGeom>
        </p:spPr>
      </p:pic>
      <p:pic>
        <p:nvPicPr>
          <p:cNvPr id="8" name="Picture 7">
            <a:extLst>
              <a:ext uri="{FF2B5EF4-FFF2-40B4-BE49-F238E27FC236}">
                <a16:creationId xmlns:a16="http://schemas.microsoft.com/office/drawing/2014/main" id="{BCFDDA58-1468-1054-A830-660AB70F808B}"/>
              </a:ext>
            </a:extLst>
          </p:cNvPr>
          <p:cNvPicPr>
            <a:picLocks noChangeAspect="1"/>
          </p:cNvPicPr>
          <p:nvPr/>
        </p:nvPicPr>
        <p:blipFill>
          <a:blip r:embed="rId4"/>
          <a:stretch>
            <a:fillRect/>
          </a:stretch>
        </p:blipFill>
        <p:spPr>
          <a:xfrm>
            <a:off x="654961" y="2260663"/>
            <a:ext cx="10469436" cy="26673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66728" y="4597504"/>
            <a:ext cx="6352150" cy="40962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the sum of all values by using “SUM”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7D9E45-23DC-1D4E-6E36-004DE082D44E}"/>
              </a:ext>
            </a:extLst>
          </p:cNvPr>
          <p:cNvPicPr>
            <a:picLocks noChangeAspect="1"/>
          </p:cNvPicPr>
          <p:nvPr/>
        </p:nvPicPr>
        <p:blipFill>
          <a:blip r:embed="rId3"/>
          <a:stretch>
            <a:fillRect/>
          </a:stretch>
        </p:blipFill>
        <p:spPr>
          <a:xfrm>
            <a:off x="1091889" y="2535385"/>
            <a:ext cx="10193722" cy="409622"/>
          </a:xfrm>
          <a:prstGeom prst="rect">
            <a:avLst/>
          </a:prstGeom>
        </p:spPr>
      </p:pic>
      <p:pic>
        <p:nvPicPr>
          <p:cNvPr id="8" name="Picture 7">
            <a:extLst>
              <a:ext uri="{FF2B5EF4-FFF2-40B4-BE49-F238E27FC236}">
                <a16:creationId xmlns:a16="http://schemas.microsoft.com/office/drawing/2014/main" id="{A18BD7C3-5687-AC2D-86D9-849E01F57AA1}"/>
              </a:ext>
            </a:extLst>
          </p:cNvPr>
          <p:cNvPicPr>
            <a:picLocks noChangeAspect="1"/>
          </p:cNvPicPr>
          <p:nvPr/>
        </p:nvPicPr>
        <p:blipFill>
          <a:blip r:embed="rId4"/>
          <a:stretch>
            <a:fillRect/>
          </a:stretch>
        </p:blipFill>
        <p:spPr>
          <a:xfrm>
            <a:off x="4309627" y="3152407"/>
            <a:ext cx="2666351" cy="11280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8536" y="4454655"/>
            <a:ext cx="6758550"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the average of all values by using “AVG”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DB65CC8-E56A-0C99-3859-6F49426EA901}"/>
              </a:ext>
            </a:extLst>
          </p:cNvPr>
          <p:cNvPicPr>
            <a:picLocks noChangeAspect="1"/>
          </p:cNvPicPr>
          <p:nvPr/>
        </p:nvPicPr>
        <p:blipFill>
          <a:blip r:embed="rId3"/>
          <a:stretch>
            <a:fillRect/>
          </a:stretch>
        </p:blipFill>
        <p:spPr>
          <a:xfrm>
            <a:off x="284422" y="2577166"/>
            <a:ext cx="11623156" cy="401638"/>
          </a:xfrm>
          <a:prstGeom prst="rect">
            <a:avLst/>
          </a:prstGeom>
        </p:spPr>
      </p:pic>
      <p:pic>
        <p:nvPicPr>
          <p:cNvPr id="8" name="Picture 7">
            <a:extLst>
              <a:ext uri="{FF2B5EF4-FFF2-40B4-BE49-F238E27FC236}">
                <a16:creationId xmlns:a16="http://schemas.microsoft.com/office/drawing/2014/main" id="{88D9B7F9-E7E5-1BB7-9C37-476C175E485A}"/>
              </a:ext>
            </a:extLst>
          </p:cNvPr>
          <p:cNvPicPr>
            <a:picLocks noChangeAspect="1"/>
          </p:cNvPicPr>
          <p:nvPr/>
        </p:nvPicPr>
        <p:blipFill>
          <a:blip r:embed="rId4"/>
          <a:stretch>
            <a:fillRect/>
          </a:stretch>
        </p:blipFill>
        <p:spPr>
          <a:xfrm>
            <a:off x="4706070" y="3212381"/>
            <a:ext cx="2643482" cy="100869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10880" y="4347661"/>
            <a:ext cx="9428240" cy="714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get the first successful data by using “MIN”, because the first date is same with the minimum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65857FE-75DE-385E-67A0-B588ACBCCC1D}"/>
              </a:ext>
            </a:extLst>
          </p:cNvPr>
          <p:cNvPicPr>
            <a:picLocks noChangeAspect="1"/>
          </p:cNvPicPr>
          <p:nvPr/>
        </p:nvPicPr>
        <p:blipFill>
          <a:blip r:embed="rId3"/>
          <a:stretch>
            <a:fillRect/>
          </a:stretch>
        </p:blipFill>
        <p:spPr>
          <a:xfrm>
            <a:off x="1824033" y="2470171"/>
            <a:ext cx="8681933" cy="401638"/>
          </a:xfrm>
          <a:prstGeom prst="rect">
            <a:avLst/>
          </a:prstGeom>
        </p:spPr>
      </p:pic>
      <p:pic>
        <p:nvPicPr>
          <p:cNvPr id="8" name="Picture 7">
            <a:extLst>
              <a:ext uri="{FF2B5EF4-FFF2-40B4-BE49-F238E27FC236}">
                <a16:creationId xmlns:a16="http://schemas.microsoft.com/office/drawing/2014/main" id="{D2D1ECAC-E2F8-ECB8-A06D-57D26EFEDF69}"/>
              </a:ext>
            </a:extLst>
          </p:cNvPr>
          <p:cNvPicPr>
            <a:picLocks noChangeAspect="1"/>
          </p:cNvPicPr>
          <p:nvPr/>
        </p:nvPicPr>
        <p:blipFill>
          <a:blip r:embed="rId4"/>
          <a:stretch>
            <a:fillRect/>
          </a:stretch>
        </p:blipFill>
        <p:spPr>
          <a:xfrm>
            <a:off x="4899749" y="3068699"/>
            <a:ext cx="1504647" cy="10820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57882" y="5031238"/>
            <a:ext cx="9365153" cy="70421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mass data was taken between 4000 and 6000 only, and the landing outcome was determined to be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54602A8-99D3-E4DA-FF9E-03436D2AA7AB}"/>
              </a:ext>
            </a:extLst>
          </p:cNvPr>
          <p:cNvPicPr>
            <a:picLocks noChangeAspect="1"/>
          </p:cNvPicPr>
          <p:nvPr/>
        </p:nvPicPr>
        <p:blipFill>
          <a:blip r:embed="rId3"/>
          <a:stretch>
            <a:fillRect/>
          </a:stretch>
        </p:blipFill>
        <p:spPr>
          <a:xfrm>
            <a:off x="1444024" y="1950595"/>
            <a:ext cx="9603370" cy="622860"/>
          </a:xfrm>
          <a:prstGeom prst="rect">
            <a:avLst/>
          </a:prstGeom>
        </p:spPr>
      </p:pic>
      <p:pic>
        <p:nvPicPr>
          <p:cNvPr id="7" name="Picture 6">
            <a:extLst>
              <a:ext uri="{FF2B5EF4-FFF2-40B4-BE49-F238E27FC236}">
                <a16:creationId xmlns:a16="http://schemas.microsoft.com/office/drawing/2014/main" id="{424F91F8-ECE5-F59B-A37E-7D1CB050E4CA}"/>
              </a:ext>
            </a:extLst>
          </p:cNvPr>
          <p:cNvPicPr>
            <a:picLocks noChangeAspect="1"/>
          </p:cNvPicPr>
          <p:nvPr/>
        </p:nvPicPr>
        <p:blipFill>
          <a:blip r:embed="rId4"/>
          <a:stretch>
            <a:fillRect/>
          </a:stretch>
        </p:blipFill>
        <p:spPr>
          <a:xfrm>
            <a:off x="5470519" y="2815244"/>
            <a:ext cx="1539881" cy="19742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0160"/>
            <a:ext cx="10105337" cy="55067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Data Collection using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SpaceX 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SpaceX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SpaceX Exploratory Data Analysis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SpaceX EDA DataViz Using Python Pandas and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Sites Analysis with Folium-Interactive Visual Analytics and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SpaceX Machine Learning Landing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and Dashboards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59792" y="4681139"/>
            <a:ext cx="9336574" cy="765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to total number of successful and failure mission by using “COUNT” and “GROUP BY”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9D48DAE-B9F2-82F3-65F6-E547B7D6C5C0}"/>
              </a:ext>
            </a:extLst>
          </p:cNvPr>
          <p:cNvPicPr>
            <a:picLocks noChangeAspect="1"/>
          </p:cNvPicPr>
          <p:nvPr/>
        </p:nvPicPr>
        <p:blipFill>
          <a:blip r:embed="rId3"/>
          <a:stretch>
            <a:fillRect/>
          </a:stretch>
        </p:blipFill>
        <p:spPr>
          <a:xfrm>
            <a:off x="1500437" y="2141520"/>
            <a:ext cx="9455286" cy="348116"/>
          </a:xfrm>
          <a:prstGeom prst="rect">
            <a:avLst/>
          </a:prstGeom>
        </p:spPr>
      </p:pic>
      <p:pic>
        <p:nvPicPr>
          <p:cNvPr id="8" name="Picture 7">
            <a:extLst>
              <a:ext uri="{FF2B5EF4-FFF2-40B4-BE49-F238E27FC236}">
                <a16:creationId xmlns:a16="http://schemas.microsoft.com/office/drawing/2014/main" id="{ECA4CEDB-97E4-8B6B-278E-4418CD7A6688}"/>
              </a:ext>
            </a:extLst>
          </p:cNvPr>
          <p:cNvPicPr>
            <a:picLocks noChangeAspect="1"/>
          </p:cNvPicPr>
          <p:nvPr/>
        </p:nvPicPr>
        <p:blipFill>
          <a:blip r:embed="rId4"/>
          <a:stretch>
            <a:fillRect/>
          </a:stretch>
        </p:blipFill>
        <p:spPr>
          <a:xfrm>
            <a:off x="4741635" y="2667170"/>
            <a:ext cx="2972889" cy="18397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3434766"/>
            <a:ext cx="4149065" cy="91363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get the maximum payload masses by using “MAX”</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81AB3A9-FF9E-A9FC-C5B5-44C56932EADD}"/>
              </a:ext>
            </a:extLst>
          </p:cNvPr>
          <p:cNvPicPr>
            <a:picLocks noChangeAspect="1"/>
          </p:cNvPicPr>
          <p:nvPr/>
        </p:nvPicPr>
        <p:blipFill>
          <a:blip r:embed="rId3"/>
          <a:stretch>
            <a:fillRect/>
          </a:stretch>
        </p:blipFill>
        <p:spPr>
          <a:xfrm>
            <a:off x="2119655" y="1502588"/>
            <a:ext cx="7952690" cy="718223"/>
          </a:xfrm>
          <a:prstGeom prst="rect">
            <a:avLst/>
          </a:prstGeom>
        </p:spPr>
      </p:pic>
      <p:pic>
        <p:nvPicPr>
          <p:cNvPr id="8" name="Picture 7">
            <a:extLst>
              <a:ext uri="{FF2B5EF4-FFF2-40B4-BE49-F238E27FC236}">
                <a16:creationId xmlns:a16="http://schemas.microsoft.com/office/drawing/2014/main" id="{FBBAC7D7-3027-4966-6C66-6234D0AE406F}"/>
              </a:ext>
            </a:extLst>
          </p:cNvPr>
          <p:cNvPicPr>
            <a:picLocks noChangeAspect="1"/>
          </p:cNvPicPr>
          <p:nvPr/>
        </p:nvPicPr>
        <p:blipFill>
          <a:blip r:embed="rId4"/>
          <a:stretch>
            <a:fillRect/>
          </a:stretch>
        </p:blipFill>
        <p:spPr>
          <a:xfrm>
            <a:off x="2897331" y="2324037"/>
            <a:ext cx="2495898" cy="37819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57103" y="3602829"/>
            <a:ext cx="5000869" cy="111448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We can get the months by using month(DATE) and in the WHERE function we assigned the year value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E79C541-17CE-D077-8CBD-1777D9722035}"/>
              </a:ext>
            </a:extLst>
          </p:cNvPr>
          <p:cNvPicPr>
            <a:picLocks noChangeAspect="1"/>
          </p:cNvPicPr>
          <p:nvPr/>
        </p:nvPicPr>
        <p:blipFill>
          <a:blip r:embed="rId3"/>
          <a:stretch>
            <a:fillRect/>
          </a:stretch>
        </p:blipFill>
        <p:spPr>
          <a:xfrm>
            <a:off x="870306" y="2377672"/>
            <a:ext cx="9388594" cy="668057"/>
          </a:xfrm>
          <a:prstGeom prst="rect">
            <a:avLst/>
          </a:prstGeom>
        </p:spPr>
      </p:pic>
      <p:pic>
        <p:nvPicPr>
          <p:cNvPr id="8" name="Picture 7">
            <a:extLst>
              <a:ext uri="{FF2B5EF4-FFF2-40B4-BE49-F238E27FC236}">
                <a16:creationId xmlns:a16="http://schemas.microsoft.com/office/drawing/2014/main" id="{B33EC9F2-C49E-6FA7-E3B7-93B79A1C5642}"/>
              </a:ext>
            </a:extLst>
          </p:cNvPr>
          <p:cNvPicPr>
            <a:picLocks noChangeAspect="1"/>
          </p:cNvPicPr>
          <p:nvPr/>
        </p:nvPicPr>
        <p:blipFill>
          <a:blip r:embed="rId4"/>
          <a:stretch>
            <a:fillRect/>
          </a:stretch>
        </p:blipFill>
        <p:spPr>
          <a:xfrm>
            <a:off x="870306" y="3602829"/>
            <a:ext cx="5225694" cy="111448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6375" y="3429000"/>
            <a:ext cx="6138790" cy="11309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By using “ORDER” we can order the values in descending order, and with “COUNT” we can count all numbers as we did previously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B74E8BA-F374-5367-F9EB-C2BCD0B5B9D2}"/>
              </a:ext>
            </a:extLst>
          </p:cNvPr>
          <p:cNvPicPr>
            <a:picLocks noChangeAspect="1"/>
          </p:cNvPicPr>
          <p:nvPr/>
        </p:nvPicPr>
        <p:blipFill>
          <a:blip r:embed="rId3"/>
          <a:stretch>
            <a:fillRect/>
          </a:stretch>
        </p:blipFill>
        <p:spPr>
          <a:xfrm>
            <a:off x="954756" y="1810384"/>
            <a:ext cx="10503216" cy="727146"/>
          </a:xfrm>
          <a:prstGeom prst="rect">
            <a:avLst/>
          </a:prstGeom>
        </p:spPr>
      </p:pic>
      <p:pic>
        <p:nvPicPr>
          <p:cNvPr id="8" name="Picture 7">
            <a:extLst>
              <a:ext uri="{FF2B5EF4-FFF2-40B4-BE49-F238E27FC236}">
                <a16:creationId xmlns:a16="http://schemas.microsoft.com/office/drawing/2014/main" id="{292A0B53-342F-BED4-E603-8C1ED528DBF3}"/>
              </a:ext>
            </a:extLst>
          </p:cNvPr>
          <p:cNvPicPr>
            <a:picLocks noChangeAspect="1"/>
          </p:cNvPicPr>
          <p:nvPr/>
        </p:nvPicPr>
        <p:blipFill>
          <a:blip r:embed="rId4"/>
          <a:stretch>
            <a:fillRect/>
          </a:stretch>
        </p:blipFill>
        <p:spPr>
          <a:xfrm>
            <a:off x="1530560" y="2768011"/>
            <a:ext cx="2491403" cy="33218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0411" y="2851815"/>
            <a:ext cx="2928229" cy="11543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launches are near USA,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a:t>
            </a:r>
          </a:p>
        </p:txBody>
      </p:sp>
      <p:pic>
        <p:nvPicPr>
          <p:cNvPr id="6" name="Picture 5">
            <a:extLst>
              <a:ext uri="{FF2B5EF4-FFF2-40B4-BE49-F238E27FC236}">
                <a16:creationId xmlns:a16="http://schemas.microsoft.com/office/drawing/2014/main" id="{58D480A8-038E-89AD-83D8-59B44E0E2CA0}"/>
              </a:ext>
            </a:extLst>
          </p:cNvPr>
          <p:cNvPicPr>
            <a:picLocks noChangeAspect="1"/>
          </p:cNvPicPr>
          <p:nvPr/>
        </p:nvPicPr>
        <p:blipFill>
          <a:blip r:embed="rId3"/>
          <a:stretch>
            <a:fillRect/>
          </a:stretch>
        </p:blipFill>
        <p:spPr>
          <a:xfrm>
            <a:off x="0" y="1291587"/>
            <a:ext cx="8857560" cy="45149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29120" y="2887369"/>
            <a:ext cx="5262880" cy="1107123"/>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Green means Successful</a:t>
            </a:r>
          </a:p>
          <a:p>
            <a:pPr>
              <a:spcBef>
                <a:spcPts val="1400"/>
              </a:spcBef>
            </a:pPr>
            <a:r>
              <a:rPr lang="en-US" dirty="0">
                <a:solidFill>
                  <a:schemeClr val="accent3">
                    <a:lumMod val="25000"/>
                  </a:schemeClr>
                </a:solidFill>
              </a:rPr>
              <a:t>Red means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07659AF5-7BC5-F78B-FEF6-8C05DAFFB566}"/>
              </a:ext>
            </a:extLst>
          </p:cNvPr>
          <p:cNvPicPr>
            <a:picLocks noChangeAspect="1"/>
          </p:cNvPicPr>
          <p:nvPr/>
        </p:nvPicPr>
        <p:blipFill>
          <a:blip r:embed="rId3"/>
          <a:stretch>
            <a:fillRect/>
          </a:stretch>
        </p:blipFill>
        <p:spPr>
          <a:xfrm>
            <a:off x="1368363" y="2727370"/>
            <a:ext cx="1762371" cy="1638529"/>
          </a:xfrm>
          <a:prstGeom prst="rect">
            <a:avLst/>
          </a:prstGeom>
        </p:spPr>
      </p:pic>
      <p:pic>
        <p:nvPicPr>
          <p:cNvPr id="7" name="Picture 6">
            <a:extLst>
              <a:ext uri="{FF2B5EF4-FFF2-40B4-BE49-F238E27FC236}">
                <a16:creationId xmlns:a16="http://schemas.microsoft.com/office/drawing/2014/main" id="{CF083123-CB90-5042-80E6-71A1D8523473}"/>
              </a:ext>
            </a:extLst>
          </p:cNvPr>
          <p:cNvPicPr>
            <a:picLocks noChangeAspect="1"/>
          </p:cNvPicPr>
          <p:nvPr/>
        </p:nvPicPr>
        <p:blipFill>
          <a:blip r:embed="rId4"/>
          <a:stretch>
            <a:fillRect/>
          </a:stretch>
        </p:blipFill>
        <p:spPr>
          <a:xfrm>
            <a:off x="3415214" y="2012895"/>
            <a:ext cx="3229426" cy="306747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84611" y="4100133"/>
            <a:ext cx="6055360"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distance from launch sites to its </a:t>
            </a:r>
            <a:r>
              <a:rPr lang="en-US" sz="2200" dirty="0" err="1">
                <a:solidFill>
                  <a:schemeClr val="accent3">
                    <a:lumMod val="25000"/>
                  </a:schemeClr>
                </a:solidFill>
                <a:latin typeface="Abadi" panose="020B0604020104020204" pitchFamily="34" charset="0"/>
              </a:rPr>
              <a:t>proximite</a:t>
            </a: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its Proximities</a:t>
            </a:r>
          </a:p>
        </p:txBody>
      </p:sp>
      <p:pic>
        <p:nvPicPr>
          <p:cNvPr id="4" name="Picture 3">
            <a:extLst>
              <a:ext uri="{FF2B5EF4-FFF2-40B4-BE49-F238E27FC236}">
                <a16:creationId xmlns:a16="http://schemas.microsoft.com/office/drawing/2014/main" id="{F2385EF9-0BF7-2C3C-35A7-E02A5E79314C}"/>
              </a:ext>
            </a:extLst>
          </p:cNvPr>
          <p:cNvPicPr>
            <a:picLocks noChangeAspect="1"/>
          </p:cNvPicPr>
          <p:nvPr/>
        </p:nvPicPr>
        <p:blipFill>
          <a:blip r:embed="rId3"/>
          <a:stretch>
            <a:fillRect/>
          </a:stretch>
        </p:blipFill>
        <p:spPr>
          <a:xfrm>
            <a:off x="2207947" y="2464089"/>
            <a:ext cx="8345065" cy="14289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7" name="Picture 6" descr="A colorful circle with different colored circles&#10;&#10;Description automatically generated">
            <a:extLst>
              <a:ext uri="{FF2B5EF4-FFF2-40B4-BE49-F238E27FC236}">
                <a16:creationId xmlns:a16="http://schemas.microsoft.com/office/drawing/2014/main" id="{CD168E88-950B-2711-625F-7F717B7E0A75}"/>
              </a:ext>
            </a:extLst>
          </p:cNvPr>
          <p:cNvPicPr>
            <a:picLocks noChangeAspect="1"/>
          </p:cNvPicPr>
          <p:nvPr/>
        </p:nvPicPr>
        <p:blipFill>
          <a:blip r:embed="rId3"/>
          <a:stretch>
            <a:fillRect/>
          </a:stretch>
        </p:blipFill>
        <p:spPr>
          <a:xfrm>
            <a:off x="0" y="1531615"/>
            <a:ext cx="12192000" cy="2991494"/>
          </a:xfrm>
          <a:prstGeom prst="rect">
            <a:avLst/>
          </a:prstGeom>
        </p:spPr>
      </p:pic>
      <p:sp>
        <p:nvSpPr>
          <p:cNvPr id="9" name="Content Placeholder 4">
            <a:extLst>
              <a:ext uri="{FF2B5EF4-FFF2-40B4-BE49-F238E27FC236}">
                <a16:creationId xmlns:a16="http://schemas.microsoft.com/office/drawing/2014/main" id="{E89889C0-C0CE-0A0E-1D8E-A1032A39B7F2}"/>
              </a:ext>
            </a:extLst>
          </p:cNvPr>
          <p:cNvSpPr txBox="1">
            <a:spLocks/>
          </p:cNvSpPr>
          <p:nvPr/>
        </p:nvSpPr>
        <p:spPr>
          <a:xfrm>
            <a:off x="1027625" y="4773780"/>
            <a:ext cx="10136750" cy="154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score with 41.7%</a:t>
            </a:r>
          </a:p>
          <a:p>
            <a:pPr>
              <a:lnSpc>
                <a:spcPct val="100000"/>
              </a:lnSpc>
              <a:spcBef>
                <a:spcPts val="1400"/>
              </a:spcBef>
            </a:pPr>
            <a:r>
              <a:rPr lang="en-US" sz="2200" dirty="0">
                <a:solidFill>
                  <a:schemeClr val="accent3">
                    <a:lumMod val="25000"/>
                  </a:schemeClr>
                </a:solidFill>
                <a:latin typeface="Abadi" panose="020B0604020104020204" pitchFamily="34" charset="0"/>
              </a:rPr>
              <a:t>CCAFS LC-40 comes next with 29.2%</a:t>
            </a:r>
          </a:p>
          <a:p>
            <a:pPr>
              <a:lnSpc>
                <a:spcPct val="100000"/>
              </a:lnSpc>
              <a:spcBef>
                <a:spcPts val="1400"/>
              </a:spcBef>
            </a:pPr>
            <a:r>
              <a:rPr lang="en-US" sz="2200" dirty="0">
                <a:solidFill>
                  <a:schemeClr val="accent3">
                    <a:lumMod val="25000"/>
                  </a:schemeClr>
                </a:solidFill>
                <a:latin typeface="Abadi" panose="020B0604020104020204" pitchFamily="34" charset="0"/>
              </a:rPr>
              <a:t>Finally, VAFB SLC-4E and CCAFS SLC-40 with 16.7% and 12.5% respectively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219552"/>
            <a:ext cx="10186823" cy="299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lgn="just">
              <a:spcBef>
                <a:spcPts val="1400"/>
              </a:spcBef>
              <a:buNone/>
            </a:pPr>
            <a:r>
              <a:rPr lang="en-US" sz="1800" dirty="0">
                <a:solidFill>
                  <a:schemeClr val="accent3">
                    <a:lumMod val="25000"/>
                  </a:schemeClr>
                </a:solidFill>
                <a:latin typeface="Abadi" panose="020B0604020104020204" pitchFamily="34" charset="0"/>
              </a:rPr>
              <a:t>In this capstone, we will predict if the Falcon 9 first stage will land successfully using data from Falcon 9 rocket launches advertised on its website.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4770120"/>
            <a:ext cx="10551583" cy="883920"/>
          </a:xfrm>
          <a:prstGeom prst="rect">
            <a:avLst/>
          </a:prstGeom>
        </p:spPr>
        <p:txBody>
          <a:bodyPr lIns="91440" tIns="45720" rIns="91440" bIns="45720" anchor="t">
            <a:normAutofit/>
          </a:bodyPr>
          <a:lstStyle/>
          <a:p>
            <a:r>
              <a:rPr lang="en-US" dirty="0"/>
              <a:t>KSC LC-39A has the highest score with 76.9% with payload range of 2000kg – 10000kg, and FT booster version has the highest score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Score</a:t>
            </a:r>
          </a:p>
        </p:txBody>
      </p:sp>
      <p:pic>
        <p:nvPicPr>
          <p:cNvPr id="6" name="Picture 5" descr="A blue circle with a red and orange circle&#10;&#10;Description automatically generated">
            <a:extLst>
              <a:ext uri="{FF2B5EF4-FFF2-40B4-BE49-F238E27FC236}">
                <a16:creationId xmlns:a16="http://schemas.microsoft.com/office/drawing/2014/main" id="{452A6165-603E-3800-AF2A-278B0CE93AEA}"/>
              </a:ext>
            </a:extLst>
          </p:cNvPr>
          <p:cNvPicPr>
            <a:picLocks noChangeAspect="1"/>
          </p:cNvPicPr>
          <p:nvPr/>
        </p:nvPicPr>
        <p:blipFill>
          <a:blip r:embed="rId3"/>
          <a:stretch>
            <a:fillRect/>
          </a:stretch>
        </p:blipFill>
        <p:spPr>
          <a:xfrm>
            <a:off x="0" y="1384204"/>
            <a:ext cx="12192000" cy="299149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8" name="Picture 7" descr="A white rectangular object with colorful dots&#10;&#10;Description automatically generated">
            <a:extLst>
              <a:ext uri="{FF2B5EF4-FFF2-40B4-BE49-F238E27FC236}">
                <a16:creationId xmlns:a16="http://schemas.microsoft.com/office/drawing/2014/main" id="{9FEF3FFE-BD86-3F7F-5094-22709DAA1E2F}"/>
              </a:ext>
            </a:extLst>
          </p:cNvPr>
          <p:cNvPicPr>
            <a:picLocks noChangeAspect="1"/>
          </p:cNvPicPr>
          <p:nvPr/>
        </p:nvPicPr>
        <p:blipFill>
          <a:blip r:embed="rId3"/>
          <a:stretch>
            <a:fillRect/>
          </a:stretch>
        </p:blipFill>
        <p:spPr>
          <a:xfrm>
            <a:off x="0" y="1361440"/>
            <a:ext cx="9398000" cy="2728587"/>
          </a:xfrm>
          <a:prstGeom prst="rect">
            <a:avLst/>
          </a:prstGeom>
        </p:spPr>
      </p:pic>
      <p:sp>
        <p:nvSpPr>
          <p:cNvPr id="9" name="Content Placeholder 4">
            <a:extLst>
              <a:ext uri="{FF2B5EF4-FFF2-40B4-BE49-F238E27FC236}">
                <a16:creationId xmlns:a16="http://schemas.microsoft.com/office/drawing/2014/main" id="{C10B73F6-A442-6D97-6B2C-2A6BEF5C9589}"/>
              </a:ext>
            </a:extLst>
          </p:cNvPr>
          <p:cNvSpPr txBox="1">
            <a:spLocks/>
          </p:cNvSpPr>
          <p:nvPr/>
        </p:nvSpPr>
        <p:spPr>
          <a:xfrm>
            <a:off x="9398000" y="2289011"/>
            <a:ext cx="3202908" cy="73374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Payload 0kg – 5000kg (first half)</a:t>
            </a:r>
          </a:p>
        </p:txBody>
      </p:sp>
      <p:pic>
        <p:nvPicPr>
          <p:cNvPr id="11" name="Picture 10" descr="A graph with a white rectangle&#10;&#10;Description automatically generated with medium confidence">
            <a:extLst>
              <a:ext uri="{FF2B5EF4-FFF2-40B4-BE49-F238E27FC236}">
                <a16:creationId xmlns:a16="http://schemas.microsoft.com/office/drawing/2014/main" id="{B57504EF-D7A9-7427-71DC-51846F545A7A}"/>
              </a:ext>
            </a:extLst>
          </p:cNvPr>
          <p:cNvPicPr>
            <a:picLocks noChangeAspect="1"/>
          </p:cNvPicPr>
          <p:nvPr/>
        </p:nvPicPr>
        <p:blipFill>
          <a:blip r:embed="rId4"/>
          <a:stretch>
            <a:fillRect/>
          </a:stretch>
        </p:blipFill>
        <p:spPr>
          <a:xfrm>
            <a:off x="0" y="4039870"/>
            <a:ext cx="9398000" cy="2818129"/>
          </a:xfrm>
          <a:prstGeom prst="rect">
            <a:avLst/>
          </a:prstGeom>
        </p:spPr>
      </p:pic>
      <p:sp>
        <p:nvSpPr>
          <p:cNvPr id="13" name="Content Placeholder 4">
            <a:extLst>
              <a:ext uri="{FF2B5EF4-FFF2-40B4-BE49-F238E27FC236}">
                <a16:creationId xmlns:a16="http://schemas.microsoft.com/office/drawing/2014/main" id="{3DD4FFAF-82D7-1AF5-B300-2F54A3BE4FFC}"/>
              </a:ext>
            </a:extLst>
          </p:cNvPr>
          <p:cNvSpPr txBox="1">
            <a:spLocks/>
          </p:cNvSpPr>
          <p:nvPr/>
        </p:nvSpPr>
        <p:spPr>
          <a:xfrm>
            <a:off x="9398000" y="4958304"/>
            <a:ext cx="2794000" cy="106726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Payload 6000kg – 10000kg (second half)</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83680" y="2681897"/>
            <a:ext cx="4511039" cy="183964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highest accuracy with almost 0.89, then comes the remaining models with almost same accuracy of 0.83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9303576-B37C-57EA-06E2-580F2859FEC6}"/>
              </a:ext>
            </a:extLst>
          </p:cNvPr>
          <p:cNvPicPr>
            <a:picLocks noChangeAspect="1"/>
          </p:cNvPicPr>
          <p:nvPr/>
        </p:nvPicPr>
        <p:blipFill>
          <a:blip r:embed="rId3"/>
          <a:stretch>
            <a:fillRect/>
          </a:stretch>
        </p:blipFill>
        <p:spPr>
          <a:xfrm>
            <a:off x="1620952" y="2060050"/>
            <a:ext cx="4475048" cy="27378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57C09678-9EC3-87A6-30DC-6D81F7E77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1710748"/>
            <a:ext cx="5048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796389" cy="20670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site with highest score which was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payload of 0kg to 5000kg was more diverse than 6000kg to 10000kg</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was the optimal model with accuracy of almost 89%</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launch sites distance to its proximities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1071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code can be found on my </a:t>
            </a:r>
            <a:r>
              <a:rPr lang="en-US" sz="2200" dirty="0" err="1">
                <a:solidFill>
                  <a:schemeClr val="accent3">
                    <a:lumMod val="25000"/>
                  </a:schemeClr>
                </a:solidFill>
                <a:latin typeface="Abadi" panose="020B0604020104020204" pitchFamily="34" charset="0"/>
              </a:rPr>
              <a:t>Github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 https://github.com/huynguyentuank22/DS_Coursera.git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712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With Rest API and Web Scraping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were transformed and one hot encoded to be apply later on the ML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kumimoji="0" lang="en-US" sz="7200" b="0" i="0" u="none" strike="noStrike" kern="1200" cap="none" spc="0" normalizeH="0" baseline="0" noProof="0" dirty="0">
                <a:ln>
                  <a:noFill/>
                </a:ln>
                <a:solidFill>
                  <a:srgbClr val="E7E6E6">
                    <a:lumMod val="50000"/>
                  </a:srgbClr>
                </a:solidFill>
                <a:effectLst/>
                <a:uLnTx/>
                <a:uFillTx/>
                <a:latin typeface="Abadi"/>
                <a:ea typeface="+mn-ea"/>
                <a:cs typeface="+mn-cs"/>
              </a:rPr>
              <a:t>Discovering new pattern in the data with visualization techniques such as scatter plots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kumimoji="0" lang="en-US" sz="7200" b="0" i="0" u="none" strike="noStrike" kern="1200" cap="none" spc="0" normalizeH="0" baseline="0" noProof="0" dirty="0">
                <a:ln>
                  <a:noFill/>
                </a:ln>
                <a:solidFill>
                  <a:srgbClr val="E7E6E6">
                    <a:lumMod val="50000"/>
                  </a:srgbClr>
                </a:solidFill>
                <a:effectLst/>
                <a:uLnTx/>
                <a:uFillTx/>
                <a:latin typeface="Abadi"/>
                <a:ea typeface="+mn-ea"/>
                <a:cs typeface="+mn-cs"/>
              </a:rPr>
              <a:t>Dash and Folium were used to achieve this goal</a:t>
            </a:r>
            <a:endParaRPr lang="en-US" sz="80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machine learning models were built to achieve this goal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8219"/>
            <a:ext cx="10515600" cy="84645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using the APO call from several websites, I collected rocket, launchpad, payloads and cores data from </a:t>
            </a:r>
            <a:r>
              <a:rPr lang="en-US" sz="2200" dirty="0">
                <a:solidFill>
                  <a:schemeClr val="accent3">
                    <a:lumMod val="25000"/>
                  </a:schemeClr>
                </a:solidFill>
                <a:latin typeface="Abadi" panose="020B0604020104020204" pitchFamily="34" charset="0"/>
                <a:hlinkClick r:id="rId3"/>
              </a:rPr>
              <a:t>https://api.spacexdata.com/v4</a:t>
            </a:r>
            <a:r>
              <a:rPr lang="en-US" sz="2200" dirty="0">
                <a:solidFill>
                  <a:schemeClr val="accent3">
                    <a:lumMod val="25000"/>
                  </a:schemeClr>
                </a:solidFill>
                <a:latin typeface="Abadi" panose="020B0604020104020204" pitchFamily="34" charset="0"/>
              </a:rPr>
              <a:t> website.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278E122C-2448-CA5C-2214-3AFAC6F9BEB4}"/>
              </a:ext>
            </a:extLst>
          </p:cNvPr>
          <p:cNvSpPr txBox="1">
            <a:spLocks/>
          </p:cNvSpPr>
          <p:nvPr/>
        </p:nvSpPr>
        <p:spPr>
          <a:xfrm>
            <a:off x="613312" y="2695126"/>
            <a:ext cx="4309989"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Collecting the data with API call</a:t>
            </a:r>
          </a:p>
        </p:txBody>
      </p:sp>
      <p:sp>
        <p:nvSpPr>
          <p:cNvPr id="3" name="Content Placeholder 4">
            <a:extLst>
              <a:ext uri="{FF2B5EF4-FFF2-40B4-BE49-F238E27FC236}">
                <a16:creationId xmlns:a16="http://schemas.microsoft.com/office/drawing/2014/main" id="{BEA3ACF2-5EB9-71A4-D363-4673EF889669}"/>
              </a:ext>
            </a:extLst>
          </p:cNvPr>
          <p:cNvSpPr txBox="1">
            <a:spLocks/>
          </p:cNvSpPr>
          <p:nvPr/>
        </p:nvSpPr>
        <p:spPr>
          <a:xfrm>
            <a:off x="7276416" y="3020589"/>
            <a:ext cx="4846319" cy="67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Converting to data frame with help of JSON</a:t>
            </a:r>
          </a:p>
        </p:txBody>
      </p:sp>
      <p:sp>
        <p:nvSpPr>
          <p:cNvPr id="4" name="Content Placeholder 4">
            <a:extLst>
              <a:ext uri="{FF2B5EF4-FFF2-40B4-BE49-F238E27FC236}">
                <a16:creationId xmlns:a16="http://schemas.microsoft.com/office/drawing/2014/main" id="{E0F131F6-92E8-D78B-41F6-8B37E127259A}"/>
              </a:ext>
            </a:extLst>
          </p:cNvPr>
          <p:cNvSpPr txBox="1">
            <a:spLocks/>
          </p:cNvSpPr>
          <p:nvPr/>
        </p:nvSpPr>
        <p:spPr>
          <a:xfrm>
            <a:off x="288192" y="3864517"/>
            <a:ext cx="5854310"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Updating columns and rows (pre-processing)</a:t>
            </a:r>
          </a:p>
        </p:txBody>
      </p:sp>
      <p:sp>
        <p:nvSpPr>
          <p:cNvPr id="7" name="Content Placeholder 4">
            <a:extLst>
              <a:ext uri="{FF2B5EF4-FFF2-40B4-BE49-F238E27FC236}">
                <a16:creationId xmlns:a16="http://schemas.microsoft.com/office/drawing/2014/main" id="{3DC4BBA5-B8FA-61F5-F419-9D3E1075DDCD}"/>
              </a:ext>
            </a:extLst>
          </p:cNvPr>
          <p:cNvSpPr txBox="1">
            <a:spLocks/>
          </p:cNvSpPr>
          <p:nvPr/>
        </p:nvSpPr>
        <p:spPr>
          <a:xfrm>
            <a:off x="7239782" y="4502586"/>
            <a:ext cx="4962378" cy="7940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Filtering the data to keep only Falcon 9 launches</a:t>
            </a:r>
          </a:p>
        </p:txBody>
      </p:sp>
      <p:sp>
        <p:nvSpPr>
          <p:cNvPr id="8" name="Content Placeholder 4">
            <a:extLst>
              <a:ext uri="{FF2B5EF4-FFF2-40B4-BE49-F238E27FC236}">
                <a16:creationId xmlns:a16="http://schemas.microsoft.com/office/drawing/2014/main" id="{166364CF-1438-2A7F-1A02-CF81035EB582}"/>
              </a:ext>
            </a:extLst>
          </p:cNvPr>
          <p:cNvSpPr txBox="1">
            <a:spLocks/>
          </p:cNvSpPr>
          <p:nvPr/>
        </p:nvSpPr>
        <p:spPr>
          <a:xfrm>
            <a:off x="288192" y="5377530"/>
            <a:ext cx="5386949" cy="7794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Convert the data to csv file with name ‘dataset_part_1.csv’</a:t>
            </a:r>
          </a:p>
        </p:txBody>
      </p:sp>
      <p:cxnSp>
        <p:nvCxnSpPr>
          <p:cNvPr id="10" name="Straight Connector 9">
            <a:extLst>
              <a:ext uri="{FF2B5EF4-FFF2-40B4-BE49-F238E27FC236}">
                <a16:creationId xmlns:a16="http://schemas.microsoft.com/office/drawing/2014/main" id="{8167A36A-36D9-B35F-7E67-B50C01D43526}"/>
              </a:ext>
            </a:extLst>
          </p:cNvPr>
          <p:cNvCxnSpPr>
            <a:cxnSpLocks/>
          </p:cNvCxnSpPr>
          <p:nvPr/>
        </p:nvCxnSpPr>
        <p:spPr>
          <a:xfrm>
            <a:off x="6457461" y="2494342"/>
            <a:ext cx="0" cy="4089338"/>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4BDEEC4A-7A45-8772-F12A-0D208B578FC1}"/>
              </a:ext>
            </a:extLst>
          </p:cNvPr>
          <p:cNvCxnSpPr>
            <a:stCxn id="2" idx="2"/>
          </p:cNvCxnSpPr>
          <p:nvPr/>
        </p:nvCxnSpPr>
        <p:spPr>
          <a:xfrm rot="16200000" flipH="1">
            <a:off x="4463706" y="1435244"/>
            <a:ext cx="298357" cy="368915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7F5E423-8C49-C11B-5641-2966B4D0C004}"/>
              </a:ext>
            </a:extLst>
          </p:cNvPr>
          <p:cNvCxnSpPr>
            <a:cxnSpLocks/>
            <a:stCxn id="4" idx="2"/>
          </p:cNvCxnSpPr>
          <p:nvPr/>
        </p:nvCxnSpPr>
        <p:spPr>
          <a:xfrm rot="16200000" flipH="1">
            <a:off x="4543654" y="2971727"/>
            <a:ext cx="585500" cy="324211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E1C22BB-5200-A8DE-7311-4000914811B4}"/>
              </a:ext>
            </a:extLst>
          </p:cNvPr>
          <p:cNvCxnSpPr>
            <a:cxnSpLocks/>
            <a:stCxn id="3" idx="2"/>
          </p:cNvCxnSpPr>
          <p:nvPr/>
        </p:nvCxnSpPr>
        <p:spPr>
          <a:xfrm rot="5400000">
            <a:off x="7871971" y="2321467"/>
            <a:ext cx="449730" cy="320548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D31BFA9-3A05-6D88-2BA2-A76B70A2B0E5}"/>
              </a:ext>
            </a:extLst>
          </p:cNvPr>
          <p:cNvCxnSpPr>
            <a:stCxn id="7" idx="2"/>
          </p:cNvCxnSpPr>
          <p:nvPr/>
        </p:nvCxnSpPr>
        <p:spPr>
          <a:xfrm rot="5400000">
            <a:off x="7918136" y="3835964"/>
            <a:ext cx="342163" cy="326350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E2FEEB5-3400-A183-865F-EB71B8D3D097}"/>
              </a:ext>
            </a:extLst>
          </p:cNvPr>
          <p:cNvCxnSpPr>
            <a:cxnSpLocks/>
            <a:stCxn id="8" idx="2"/>
          </p:cNvCxnSpPr>
          <p:nvPr/>
        </p:nvCxnSpPr>
        <p:spPr>
          <a:xfrm rot="16200000" flipH="1">
            <a:off x="4633204" y="4505423"/>
            <a:ext cx="172720" cy="347579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
        <p:nvSpPr>
          <p:cNvPr id="2" name="Content Placeholder 4">
            <a:extLst>
              <a:ext uri="{FF2B5EF4-FFF2-40B4-BE49-F238E27FC236}">
                <a16:creationId xmlns:a16="http://schemas.microsoft.com/office/drawing/2014/main" id="{17F441F8-68EC-0216-2117-D75A6BC27FC1}"/>
              </a:ext>
            </a:extLst>
          </p:cNvPr>
          <p:cNvSpPr txBox="1">
            <a:spLocks/>
          </p:cNvSpPr>
          <p:nvPr/>
        </p:nvSpPr>
        <p:spPr>
          <a:xfrm>
            <a:off x="410112" y="1618626"/>
            <a:ext cx="4309989"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Collecting the data with API call</a:t>
            </a:r>
          </a:p>
        </p:txBody>
      </p:sp>
      <p:sp>
        <p:nvSpPr>
          <p:cNvPr id="7" name="Content Placeholder 4">
            <a:extLst>
              <a:ext uri="{FF2B5EF4-FFF2-40B4-BE49-F238E27FC236}">
                <a16:creationId xmlns:a16="http://schemas.microsoft.com/office/drawing/2014/main" id="{B8E6C372-5DC1-325A-F595-48C83EAC80D1}"/>
              </a:ext>
            </a:extLst>
          </p:cNvPr>
          <p:cNvSpPr txBox="1">
            <a:spLocks/>
          </p:cNvSpPr>
          <p:nvPr/>
        </p:nvSpPr>
        <p:spPr>
          <a:xfrm>
            <a:off x="6868923" y="1621695"/>
            <a:ext cx="4846319" cy="67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Converting to data frame with help of JSON</a:t>
            </a:r>
          </a:p>
        </p:txBody>
      </p:sp>
      <p:sp>
        <p:nvSpPr>
          <p:cNvPr id="8" name="Content Placeholder 4">
            <a:extLst>
              <a:ext uri="{FF2B5EF4-FFF2-40B4-BE49-F238E27FC236}">
                <a16:creationId xmlns:a16="http://schemas.microsoft.com/office/drawing/2014/main" id="{8886D992-38D0-E950-113D-68F64BC6F0E3}"/>
              </a:ext>
            </a:extLst>
          </p:cNvPr>
          <p:cNvSpPr txBox="1">
            <a:spLocks/>
          </p:cNvSpPr>
          <p:nvPr/>
        </p:nvSpPr>
        <p:spPr>
          <a:xfrm>
            <a:off x="136845" y="3081526"/>
            <a:ext cx="5854310"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Updating columns and rows (pre-processing)</a:t>
            </a:r>
          </a:p>
        </p:txBody>
      </p:sp>
      <p:sp>
        <p:nvSpPr>
          <p:cNvPr id="9" name="Content Placeholder 4">
            <a:extLst>
              <a:ext uri="{FF2B5EF4-FFF2-40B4-BE49-F238E27FC236}">
                <a16:creationId xmlns:a16="http://schemas.microsoft.com/office/drawing/2014/main" id="{5A677EF7-7071-1749-6901-3CF74600515F}"/>
              </a:ext>
            </a:extLst>
          </p:cNvPr>
          <p:cNvSpPr txBox="1">
            <a:spLocks/>
          </p:cNvSpPr>
          <p:nvPr/>
        </p:nvSpPr>
        <p:spPr>
          <a:xfrm>
            <a:off x="7003467" y="3360437"/>
            <a:ext cx="4962378" cy="7940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Filtering the data to keep only Falcon 9 launches</a:t>
            </a:r>
          </a:p>
        </p:txBody>
      </p:sp>
      <p:sp>
        <p:nvSpPr>
          <p:cNvPr id="10" name="Content Placeholder 4">
            <a:extLst>
              <a:ext uri="{FF2B5EF4-FFF2-40B4-BE49-F238E27FC236}">
                <a16:creationId xmlns:a16="http://schemas.microsoft.com/office/drawing/2014/main" id="{1C0AA3FD-24AC-67AF-768B-3E833F83F652}"/>
              </a:ext>
            </a:extLst>
          </p:cNvPr>
          <p:cNvSpPr txBox="1">
            <a:spLocks/>
          </p:cNvSpPr>
          <p:nvPr/>
        </p:nvSpPr>
        <p:spPr>
          <a:xfrm>
            <a:off x="7003467" y="4939169"/>
            <a:ext cx="5386949" cy="7794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Convert the data to csv file with name ‘dataset_part_1.csv’</a:t>
            </a:r>
          </a:p>
        </p:txBody>
      </p:sp>
      <p:pic>
        <p:nvPicPr>
          <p:cNvPr id="12" name="Picture 11">
            <a:extLst>
              <a:ext uri="{FF2B5EF4-FFF2-40B4-BE49-F238E27FC236}">
                <a16:creationId xmlns:a16="http://schemas.microsoft.com/office/drawing/2014/main" id="{C2C3D85A-87F2-69B6-D5C0-73E18A47C4B1}"/>
              </a:ext>
            </a:extLst>
          </p:cNvPr>
          <p:cNvPicPr>
            <a:picLocks noChangeAspect="1"/>
          </p:cNvPicPr>
          <p:nvPr/>
        </p:nvPicPr>
        <p:blipFill rotWithShape="1">
          <a:blip r:embed="rId3"/>
          <a:srcRect l="8396"/>
          <a:stretch/>
        </p:blipFill>
        <p:spPr>
          <a:xfrm>
            <a:off x="266013" y="2054143"/>
            <a:ext cx="4598185" cy="809625"/>
          </a:xfrm>
          <a:prstGeom prst="rect">
            <a:avLst/>
          </a:prstGeom>
        </p:spPr>
      </p:pic>
      <p:pic>
        <p:nvPicPr>
          <p:cNvPr id="14" name="Picture 13">
            <a:extLst>
              <a:ext uri="{FF2B5EF4-FFF2-40B4-BE49-F238E27FC236}">
                <a16:creationId xmlns:a16="http://schemas.microsoft.com/office/drawing/2014/main" id="{CDE5DAC4-9539-12D7-4018-B06FD6A34877}"/>
              </a:ext>
            </a:extLst>
          </p:cNvPr>
          <p:cNvPicPr>
            <a:picLocks noChangeAspect="1"/>
          </p:cNvPicPr>
          <p:nvPr/>
        </p:nvPicPr>
        <p:blipFill rotWithShape="1">
          <a:blip r:embed="rId4"/>
          <a:srcRect l="8414"/>
          <a:stretch/>
        </p:blipFill>
        <p:spPr>
          <a:xfrm>
            <a:off x="5860932" y="2355414"/>
            <a:ext cx="5854310" cy="609685"/>
          </a:xfrm>
          <a:prstGeom prst="rect">
            <a:avLst/>
          </a:prstGeom>
        </p:spPr>
      </p:pic>
      <p:pic>
        <p:nvPicPr>
          <p:cNvPr id="16" name="Picture 15">
            <a:extLst>
              <a:ext uri="{FF2B5EF4-FFF2-40B4-BE49-F238E27FC236}">
                <a16:creationId xmlns:a16="http://schemas.microsoft.com/office/drawing/2014/main" id="{1AC84007-6BBA-1C5E-7A7A-61B79B92736E}"/>
              </a:ext>
            </a:extLst>
          </p:cNvPr>
          <p:cNvPicPr>
            <a:picLocks noChangeAspect="1"/>
          </p:cNvPicPr>
          <p:nvPr/>
        </p:nvPicPr>
        <p:blipFill rotWithShape="1">
          <a:blip r:embed="rId5"/>
          <a:srcRect l="3380" b="4887"/>
          <a:stretch/>
        </p:blipFill>
        <p:spPr>
          <a:xfrm>
            <a:off x="0" y="3622804"/>
            <a:ext cx="6482442" cy="3153916"/>
          </a:xfrm>
          <a:prstGeom prst="rect">
            <a:avLst/>
          </a:prstGeom>
        </p:spPr>
      </p:pic>
      <p:pic>
        <p:nvPicPr>
          <p:cNvPr id="18" name="Picture 17">
            <a:extLst>
              <a:ext uri="{FF2B5EF4-FFF2-40B4-BE49-F238E27FC236}">
                <a16:creationId xmlns:a16="http://schemas.microsoft.com/office/drawing/2014/main" id="{6041150F-8DB1-D11B-C27A-94A652D75B0C}"/>
              </a:ext>
            </a:extLst>
          </p:cNvPr>
          <p:cNvPicPr>
            <a:picLocks noChangeAspect="1"/>
          </p:cNvPicPr>
          <p:nvPr/>
        </p:nvPicPr>
        <p:blipFill rotWithShape="1">
          <a:blip r:embed="rId6"/>
          <a:srcRect l="9064"/>
          <a:stretch/>
        </p:blipFill>
        <p:spPr>
          <a:xfrm>
            <a:off x="6868923" y="4137081"/>
            <a:ext cx="4972438" cy="676369"/>
          </a:xfrm>
          <a:prstGeom prst="rect">
            <a:avLst/>
          </a:prstGeom>
        </p:spPr>
      </p:pic>
      <p:pic>
        <p:nvPicPr>
          <p:cNvPr id="20" name="Picture 19">
            <a:extLst>
              <a:ext uri="{FF2B5EF4-FFF2-40B4-BE49-F238E27FC236}">
                <a16:creationId xmlns:a16="http://schemas.microsoft.com/office/drawing/2014/main" id="{DBD6901A-4BB1-9F73-5008-5D43DAF538D2}"/>
              </a:ext>
            </a:extLst>
          </p:cNvPr>
          <p:cNvPicPr>
            <a:picLocks noChangeAspect="1"/>
          </p:cNvPicPr>
          <p:nvPr/>
        </p:nvPicPr>
        <p:blipFill>
          <a:blip r:embed="rId7"/>
          <a:stretch>
            <a:fillRect/>
          </a:stretch>
        </p:blipFill>
        <p:spPr>
          <a:xfrm>
            <a:off x="7003467" y="5718599"/>
            <a:ext cx="4372585" cy="276264"/>
          </a:xfrm>
          <a:prstGeom prst="rect">
            <a:avLst/>
          </a:prstGeom>
        </p:spPr>
      </p:pic>
      <p:sp>
        <p:nvSpPr>
          <p:cNvPr id="22" name="TextBox 21">
            <a:extLst>
              <a:ext uri="{FF2B5EF4-FFF2-40B4-BE49-F238E27FC236}">
                <a16:creationId xmlns:a16="http://schemas.microsoft.com/office/drawing/2014/main" id="{BE4A49D3-3484-3C80-6E96-6E470210E4FD}"/>
              </a:ext>
            </a:extLst>
          </p:cNvPr>
          <p:cNvSpPr txBox="1"/>
          <p:nvPr/>
        </p:nvSpPr>
        <p:spPr>
          <a:xfrm>
            <a:off x="7912132" y="36679"/>
            <a:ext cx="4348480" cy="1200329"/>
          </a:xfrm>
          <a:prstGeom prst="rect">
            <a:avLst/>
          </a:prstGeom>
          <a:noFill/>
        </p:spPr>
        <p:txBody>
          <a:bodyPr wrap="square">
            <a:spAutoFit/>
          </a:bodyPr>
          <a:lstStyle/>
          <a:p>
            <a:r>
              <a:rPr lang="en-US" dirty="0" err="1"/>
              <a:t>Github</a:t>
            </a:r>
            <a:r>
              <a:rPr lang="en-US" dirty="0"/>
              <a:t> repo: </a:t>
            </a:r>
            <a:r>
              <a:rPr lang="en-US" dirty="0" err="1">
                <a:hlinkClick r:id="rId8"/>
              </a:rPr>
              <a:t>DS_Coursera</a:t>
            </a:r>
            <a:r>
              <a:rPr lang="en-US" dirty="0">
                <a:hlinkClick r:id="rId8"/>
              </a:rPr>
              <a:t>/</a:t>
            </a:r>
            <a:r>
              <a:rPr lang="en-US" dirty="0" err="1">
                <a:hlinkClick r:id="rId8"/>
              </a:rPr>
              <a:t>jupyter</a:t>
            </a:r>
            <a:r>
              <a:rPr lang="en-US" dirty="0">
                <a:hlinkClick r:id="rId8"/>
              </a:rPr>
              <a:t>-labs-</a:t>
            </a:r>
            <a:r>
              <a:rPr lang="en-US" dirty="0" err="1">
                <a:hlinkClick r:id="rId8"/>
              </a:rPr>
              <a:t>spacex</a:t>
            </a:r>
            <a:r>
              <a:rPr lang="en-US" dirty="0">
                <a:hlinkClick r:id="rId8"/>
              </a:rPr>
              <a:t>-data-collection-</a:t>
            </a:r>
            <a:r>
              <a:rPr lang="en-US" dirty="0" err="1">
                <a:hlinkClick r:id="rId8"/>
              </a:rPr>
              <a:t>api.ipynb</a:t>
            </a:r>
            <a:r>
              <a:rPr lang="en-US" dirty="0">
                <a:hlinkClick r:id="rId8"/>
              </a:rPr>
              <a:t> at master · huynguyentuank22/</a:t>
            </a:r>
            <a:r>
              <a:rPr lang="en-US" dirty="0" err="1">
                <a:hlinkClick r:id="rId8"/>
              </a:rPr>
              <a:t>DS_Coursera</a:t>
            </a:r>
            <a:r>
              <a:rPr lang="en-US" dirty="0">
                <a:hlinkClick r:id="rId8"/>
              </a:rPr>
              <a:t> (github.com)</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38200" y="5489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B5E4946D-1429-E7F6-F690-84BEB4C7F69C}"/>
              </a:ext>
            </a:extLst>
          </p:cNvPr>
          <p:cNvSpPr txBox="1">
            <a:spLocks/>
          </p:cNvSpPr>
          <p:nvPr/>
        </p:nvSpPr>
        <p:spPr>
          <a:xfrm>
            <a:off x="140664" y="1274264"/>
            <a:ext cx="4309989"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Creating the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2C5E6C6E-5D38-00B1-888A-789FB4F3E3DB}"/>
              </a:ext>
            </a:extLst>
          </p:cNvPr>
          <p:cNvSpPr txBox="1">
            <a:spLocks/>
          </p:cNvSpPr>
          <p:nvPr/>
        </p:nvSpPr>
        <p:spPr>
          <a:xfrm>
            <a:off x="6868923" y="1621695"/>
            <a:ext cx="4846319" cy="67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Getting column names</a:t>
            </a:r>
          </a:p>
        </p:txBody>
      </p:sp>
      <p:sp>
        <p:nvSpPr>
          <p:cNvPr id="8" name="Content Placeholder 4">
            <a:extLst>
              <a:ext uri="{FF2B5EF4-FFF2-40B4-BE49-F238E27FC236}">
                <a16:creationId xmlns:a16="http://schemas.microsoft.com/office/drawing/2014/main" id="{CFDDD8C2-541D-E218-68A1-7338C6ADCAD9}"/>
              </a:ext>
            </a:extLst>
          </p:cNvPr>
          <p:cNvSpPr txBox="1">
            <a:spLocks/>
          </p:cNvSpPr>
          <p:nvPr/>
        </p:nvSpPr>
        <p:spPr>
          <a:xfrm>
            <a:off x="96312" y="2379359"/>
            <a:ext cx="5854310" cy="435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Creating the </a:t>
            </a:r>
            <a:r>
              <a:rPr lang="en-US" sz="2200" dirty="0" err="1">
                <a:solidFill>
                  <a:schemeClr val="accent3">
                    <a:lumMod val="25000"/>
                  </a:schemeClr>
                </a:solidFill>
                <a:latin typeface="Abadi" panose="020B0604020104020204" pitchFamily="34" charset="0"/>
              </a:rPr>
              <a:t>launch_dict</a:t>
            </a:r>
            <a:endParaRPr lang="en-US" sz="2200"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a16="http://schemas.microsoft.com/office/drawing/2014/main" id="{9F9AD07C-0797-4848-B491-EB5BEC8D7D3A}"/>
              </a:ext>
            </a:extLst>
          </p:cNvPr>
          <p:cNvSpPr txBox="1">
            <a:spLocks/>
          </p:cNvSpPr>
          <p:nvPr/>
        </p:nvSpPr>
        <p:spPr>
          <a:xfrm>
            <a:off x="6096000" y="4517178"/>
            <a:ext cx="4962378" cy="4800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Converting the final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p:txBody>
      </p:sp>
      <p:sp>
        <p:nvSpPr>
          <p:cNvPr id="10" name="Content Placeholder 4">
            <a:extLst>
              <a:ext uri="{FF2B5EF4-FFF2-40B4-BE49-F238E27FC236}">
                <a16:creationId xmlns:a16="http://schemas.microsoft.com/office/drawing/2014/main" id="{03F35BDD-BE18-7E2A-D609-AB4EF8892546}"/>
              </a:ext>
            </a:extLst>
          </p:cNvPr>
          <p:cNvSpPr txBox="1">
            <a:spLocks/>
          </p:cNvSpPr>
          <p:nvPr/>
        </p:nvSpPr>
        <p:spPr>
          <a:xfrm>
            <a:off x="0" y="5194021"/>
            <a:ext cx="5386949" cy="7794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Convert the data to csv file with name ‘spacex_web_scraped.csv’</a:t>
            </a:r>
          </a:p>
        </p:txBody>
      </p:sp>
      <p:pic>
        <p:nvPicPr>
          <p:cNvPr id="13" name="Picture 12">
            <a:extLst>
              <a:ext uri="{FF2B5EF4-FFF2-40B4-BE49-F238E27FC236}">
                <a16:creationId xmlns:a16="http://schemas.microsoft.com/office/drawing/2014/main" id="{4999C2FD-F6A7-8874-8F91-98F09D2BCBD0}"/>
              </a:ext>
            </a:extLst>
          </p:cNvPr>
          <p:cNvPicPr>
            <a:picLocks noChangeAspect="1"/>
          </p:cNvPicPr>
          <p:nvPr/>
        </p:nvPicPr>
        <p:blipFill>
          <a:blip r:embed="rId3"/>
          <a:stretch>
            <a:fillRect/>
          </a:stretch>
        </p:blipFill>
        <p:spPr>
          <a:xfrm>
            <a:off x="7150" y="1696883"/>
            <a:ext cx="6639852" cy="533474"/>
          </a:xfrm>
          <a:prstGeom prst="rect">
            <a:avLst/>
          </a:prstGeom>
        </p:spPr>
      </p:pic>
      <p:pic>
        <p:nvPicPr>
          <p:cNvPr id="15" name="Picture 14">
            <a:extLst>
              <a:ext uri="{FF2B5EF4-FFF2-40B4-BE49-F238E27FC236}">
                <a16:creationId xmlns:a16="http://schemas.microsoft.com/office/drawing/2014/main" id="{EB6C17FF-C5E7-0097-D1BE-F284CB8B497F}"/>
              </a:ext>
            </a:extLst>
          </p:cNvPr>
          <p:cNvPicPr>
            <a:picLocks noChangeAspect="1"/>
          </p:cNvPicPr>
          <p:nvPr/>
        </p:nvPicPr>
        <p:blipFill>
          <a:blip r:embed="rId4"/>
          <a:stretch>
            <a:fillRect/>
          </a:stretch>
        </p:blipFill>
        <p:spPr>
          <a:xfrm>
            <a:off x="6976214" y="2006453"/>
            <a:ext cx="3986426" cy="2380934"/>
          </a:xfrm>
          <a:prstGeom prst="rect">
            <a:avLst/>
          </a:prstGeom>
        </p:spPr>
      </p:pic>
      <p:pic>
        <p:nvPicPr>
          <p:cNvPr id="19" name="Picture 18">
            <a:extLst>
              <a:ext uri="{FF2B5EF4-FFF2-40B4-BE49-F238E27FC236}">
                <a16:creationId xmlns:a16="http://schemas.microsoft.com/office/drawing/2014/main" id="{39EC7DD3-3D95-B08C-CC56-F2CEA9D244FE}"/>
              </a:ext>
            </a:extLst>
          </p:cNvPr>
          <p:cNvPicPr>
            <a:picLocks noChangeAspect="1"/>
          </p:cNvPicPr>
          <p:nvPr/>
        </p:nvPicPr>
        <p:blipFill>
          <a:blip r:embed="rId5"/>
          <a:stretch>
            <a:fillRect/>
          </a:stretch>
        </p:blipFill>
        <p:spPr>
          <a:xfrm>
            <a:off x="7150" y="2830366"/>
            <a:ext cx="6173061" cy="2248214"/>
          </a:xfrm>
          <a:prstGeom prst="rect">
            <a:avLst/>
          </a:prstGeom>
        </p:spPr>
      </p:pic>
      <p:pic>
        <p:nvPicPr>
          <p:cNvPr id="21" name="Picture 20">
            <a:extLst>
              <a:ext uri="{FF2B5EF4-FFF2-40B4-BE49-F238E27FC236}">
                <a16:creationId xmlns:a16="http://schemas.microsoft.com/office/drawing/2014/main" id="{DA199F76-8774-F7C5-C4BC-C19A614A6E91}"/>
              </a:ext>
            </a:extLst>
          </p:cNvPr>
          <p:cNvPicPr>
            <a:picLocks noChangeAspect="1"/>
          </p:cNvPicPr>
          <p:nvPr/>
        </p:nvPicPr>
        <p:blipFill>
          <a:blip r:embed="rId6"/>
          <a:stretch>
            <a:fillRect/>
          </a:stretch>
        </p:blipFill>
        <p:spPr>
          <a:xfrm>
            <a:off x="5586336" y="5078580"/>
            <a:ext cx="5501107" cy="1570836"/>
          </a:xfrm>
          <a:prstGeom prst="rect">
            <a:avLst/>
          </a:prstGeom>
        </p:spPr>
      </p:pic>
      <p:pic>
        <p:nvPicPr>
          <p:cNvPr id="23" name="Picture 22">
            <a:extLst>
              <a:ext uri="{FF2B5EF4-FFF2-40B4-BE49-F238E27FC236}">
                <a16:creationId xmlns:a16="http://schemas.microsoft.com/office/drawing/2014/main" id="{2102E92C-704B-B6D6-4ADF-7C47BC5D5C98}"/>
              </a:ext>
            </a:extLst>
          </p:cNvPr>
          <p:cNvPicPr>
            <a:picLocks noChangeAspect="1"/>
          </p:cNvPicPr>
          <p:nvPr/>
        </p:nvPicPr>
        <p:blipFill>
          <a:blip r:embed="rId7"/>
          <a:stretch>
            <a:fillRect/>
          </a:stretch>
        </p:blipFill>
        <p:spPr>
          <a:xfrm>
            <a:off x="7150" y="6072304"/>
            <a:ext cx="4170888" cy="284841"/>
          </a:xfrm>
          <a:prstGeom prst="rect">
            <a:avLst/>
          </a:prstGeom>
        </p:spPr>
      </p:pic>
      <p:sp>
        <p:nvSpPr>
          <p:cNvPr id="24" name="TextBox 23">
            <a:extLst>
              <a:ext uri="{FF2B5EF4-FFF2-40B4-BE49-F238E27FC236}">
                <a16:creationId xmlns:a16="http://schemas.microsoft.com/office/drawing/2014/main" id="{DCF94652-7FE6-E278-5E1F-E9059CF24A8C}"/>
              </a:ext>
            </a:extLst>
          </p:cNvPr>
          <p:cNvSpPr txBox="1"/>
          <p:nvPr/>
        </p:nvSpPr>
        <p:spPr>
          <a:xfrm>
            <a:off x="7912132" y="36679"/>
            <a:ext cx="4348480" cy="1200329"/>
          </a:xfrm>
          <a:prstGeom prst="rect">
            <a:avLst/>
          </a:prstGeom>
          <a:noFill/>
        </p:spPr>
        <p:txBody>
          <a:bodyPr wrap="square">
            <a:spAutoFit/>
          </a:bodyPr>
          <a:lstStyle/>
          <a:p>
            <a:r>
              <a:rPr lang="en-US" dirty="0" err="1"/>
              <a:t>Github</a:t>
            </a:r>
            <a:r>
              <a:rPr lang="en-US" dirty="0"/>
              <a:t> repo: </a:t>
            </a:r>
            <a:r>
              <a:rPr lang="en-US" dirty="0" err="1">
                <a:hlinkClick r:id="rId8"/>
              </a:rPr>
              <a:t>DS_Coursera</a:t>
            </a:r>
            <a:r>
              <a:rPr lang="en-US" dirty="0">
                <a:hlinkClick r:id="rId8"/>
              </a:rPr>
              <a:t>/</a:t>
            </a:r>
            <a:r>
              <a:rPr lang="en-US" dirty="0" err="1">
                <a:hlinkClick r:id="rId8"/>
              </a:rPr>
              <a:t>jupyter</a:t>
            </a:r>
            <a:r>
              <a:rPr lang="en-US" dirty="0">
                <a:hlinkClick r:id="rId8"/>
              </a:rPr>
              <a:t>-labs-</a:t>
            </a:r>
            <a:r>
              <a:rPr lang="en-US" dirty="0" err="1">
                <a:hlinkClick r:id="rId8"/>
              </a:rPr>
              <a:t>webscraping.ipynb</a:t>
            </a:r>
            <a:r>
              <a:rPr lang="en-US" dirty="0">
                <a:hlinkClick r:id="rId8"/>
              </a:rPr>
              <a:t> at master · huynguyentuank22/</a:t>
            </a:r>
            <a:r>
              <a:rPr lang="en-US" dirty="0" err="1">
                <a:hlinkClick r:id="rId8"/>
              </a:rPr>
              <a:t>DS_Coursera</a:t>
            </a:r>
            <a:r>
              <a:rPr lang="en-US" dirty="0">
                <a:hlinkClick r:id="rId8"/>
              </a:rPr>
              <a:t> (github.com)</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245</TotalTime>
  <Words>1889</Words>
  <Application>Microsoft Office PowerPoint</Application>
  <PresentationFormat>Widescreen</PresentationFormat>
  <Paragraphs>236</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Huy Nguyễn Tuấn</cp:lastModifiedBy>
  <cp:revision>237</cp:revision>
  <dcterms:created xsi:type="dcterms:W3CDTF">2021-04-29T18:58:34Z</dcterms:created>
  <dcterms:modified xsi:type="dcterms:W3CDTF">2024-08-22T08:38:25Z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